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1" r:id="rId1"/>
  </p:sldMasterIdLst>
  <p:sldIdLst>
    <p:sldId id="256" r:id="rId2"/>
    <p:sldId id="265" r:id="rId3"/>
    <p:sldId id="264" r:id="rId4"/>
    <p:sldId id="258" r:id="rId5"/>
    <p:sldId id="260" r:id="rId6"/>
    <p:sldId id="261" r:id="rId7"/>
    <p:sldId id="266" r:id="rId8"/>
    <p:sldId id="262" r:id="rId9"/>
    <p:sldId id="263" r:id="rId10"/>
    <p:sldId id="267"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556F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6" d="100"/>
          <a:sy n="86" d="100"/>
        </p:scale>
        <p:origin x="562" y="58"/>
      </p:cViewPr>
      <p:guideLst>
        <p:guide orient="horz" pos="2160"/>
        <p:guide pos="3840"/>
      </p:guideLst>
    </p:cSldViewPr>
  </p:slideViewPr>
  <p:notesTextViewPr>
    <p:cViewPr>
      <p:scale>
        <a:sx n="1" d="1"/>
        <a:sy n="1" d="1"/>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diagrams/_rels/data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_rels/drawing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colors1.xml><?xml version="1.0" encoding="utf-8"?>
<dgm:colorsDef xmlns:dgm="http://schemas.openxmlformats.org/drawingml/2006/diagram" xmlns:a="http://schemas.openxmlformats.org/drawingml/2006/main" uniqueId="urn:microsoft.com/office/officeart/2018/5/colors/Iconchunking_colored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accent2">
        <a:alpha val="0"/>
      </a:schemeClr>
    </dgm:fillClrLst>
    <dgm:linClrLst meth="repeat">
      <a:schemeClr val="accent2">
        <a:alpha val="0"/>
      </a:schemeClr>
    </dgm:linClrLst>
    <dgm:effectClrLst/>
    <dgm:txLinClrLst/>
    <dgm:txFillClrLst meth="repeat">
      <a:schemeClr val="accent2"/>
      <a:schemeClr val="accent3"/>
      <a:schemeClr val="accent4"/>
      <a:schemeClr val="accent5"/>
      <a:schemeClr val="accent6"/>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98AB98A-C7A7-498B-B7D1-63014732571D}" type="doc">
      <dgm:prSet loTypeId="urn:microsoft.com/office/officeart/2018/5/layout/IconCircleLabelList" loCatId="icon" qsTypeId="urn:microsoft.com/office/officeart/2005/8/quickstyle/simple1" qsCatId="simple" csTypeId="urn:microsoft.com/office/officeart/2018/5/colors/Iconchunking_coloredtext_colorful1" csCatId="colorful" phldr="1"/>
      <dgm:spPr/>
      <dgm:t>
        <a:bodyPr/>
        <a:lstStyle/>
        <a:p>
          <a:endParaRPr lang="en-US"/>
        </a:p>
      </dgm:t>
    </dgm:pt>
    <dgm:pt modelId="{BB6F5AAE-8AEC-4AAF-91B9-64ED9372A14E}">
      <dgm:prSet custT="1"/>
      <dgm:spPr/>
      <dgm:t>
        <a:bodyPr/>
        <a:lstStyle/>
        <a:p>
          <a:pPr>
            <a:defRPr cap="all"/>
          </a:pPr>
          <a:r>
            <a:rPr lang="en-US" sz="1600" dirty="0"/>
            <a:t>Robots have become a subject of great interest nowadays.</a:t>
          </a:r>
        </a:p>
      </dgm:t>
    </dgm:pt>
    <dgm:pt modelId="{8495FCA9-F74A-4FB3-918A-95732DE2C31D}" type="parTrans" cxnId="{42357157-DF97-4FDE-B838-723B077FF737}">
      <dgm:prSet/>
      <dgm:spPr/>
      <dgm:t>
        <a:bodyPr/>
        <a:lstStyle/>
        <a:p>
          <a:endParaRPr lang="en-US"/>
        </a:p>
      </dgm:t>
    </dgm:pt>
    <dgm:pt modelId="{E1B68AA2-D2B3-4322-8C2C-3373809F7625}" type="sibTrans" cxnId="{42357157-DF97-4FDE-B838-723B077FF737}">
      <dgm:prSet/>
      <dgm:spPr/>
      <dgm:t>
        <a:bodyPr/>
        <a:lstStyle/>
        <a:p>
          <a:endParaRPr lang="en-US"/>
        </a:p>
      </dgm:t>
    </dgm:pt>
    <dgm:pt modelId="{3F3EE001-F4D3-4EDE-9DB5-FFAC00169352}">
      <dgm:prSet custT="1"/>
      <dgm:spPr/>
      <dgm:t>
        <a:bodyPr/>
        <a:lstStyle/>
        <a:p>
          <a:pPr>
            <a:defRPr cap="all"/>
          </a:pPr>
          <a:r>
            <a:rPr lang="en-US" sz="1800" dirty="0"/>
            <a:t>In our imagination robots is a machine that looks and acts like human beings.</a:t>
          </a:r>
        </a:p>
      </dgm:t>
    </dgm:pt>
    <dgm:pt modelId="{831A6565-CA9F-4A22-A3CD-1F9CB85CDD1B}" type="parTrans" cxnId="{190854DA-6448-415E-9640-0A23B4156677}">
      <dgm:prSet/>
      <dgm:spPr/>
      <dgm:t>
        <a:bodyPr/>
        <a:lstStyle/>
        <a:p>
          <a:endParaRPr lang="en-US"/>
        </a:p>
      </dgm:t>
    </dgm:pt>
    <dgm:pt modelId="{998FFC9E-0865-46A5-89C2-6F44BE721284}" type="sibTrans" cxnId="{190854DA-6448-415E-9640-0A23B4156677}">
      <dgm:prSet/>
      <dgm:spPr/>
      <dgm:t>
        <a:bodyPr/>
        <a:lstStyle/>
        <a:p>
          <a:endParaRPr lang="en-US"/>
        </a:p>
      </dgm:t>
    </dgm:pt>
    <dgm:pt modelId="{4B9E8BC2-B84A-4926-8C2E-7361D1322409}">
      <dgm:prSet custT="1"/>
      <dgm:spPr/>
      <dgm:t>
        <a:bodyPr/>
        <a:lstStyle/>
        <a:p>
          <a:pPr>
            <a:defRPr cap="all"/>
          </a:pPr>
          <a:r>
            <a:rPr lang="en-US" sz="1400" dirty="0">
              <a:solidFill>
                <a:schemeClr val="tx2">
                  <a:lumMod val="60000"/>
                  <a:lumOff val="40000"/>
                </a:schemeClr>
              </a:solidFill>
            </a:rPr>
            <a:t>Robots are in fact, defined as man made mechanical devices that can move by themselves, whose motion must be modeled, planned, sensed, actuated and controlled and whose motion and behavior can be influenced by “programming</a:t>
          </a:r>
          <a:r>
            <a:rPr lang="en-US" sz="1400" dirty="0"/>
            <a:t>”  </a:t>
          </a:r>
        </a:p>
      </dgm:t>
    </dgm:pt>
    <dgm:pt modelId="{AEFB1D46-DDEA-43FD-8E04-4B1EB58DFA32}" type="parTrans" cxnId="{E0E36527-2876-42F4-8100-FED0119867C7}">
      <dgm:prSet/>
      <dgm:spPr/>
      <dgm:t>
        <a:bodyPr/>
        <a:lstStyle/>
        <a:p>
          <a:endParaRPr lang="en-US"/>
        </a:p>
      </dgm:t>
    </dgm:pt>
    <dgm:pt modelId="{9BC7A900-5BAF-493A-A32C-39096AEFF15C}" type="sibTrans" cxnId="{E0E36527-2876-42F4-8100-FED0119867C7}">
      <dgm:prSet/>
      <dgm:spPr/>
      <dgm:t>
        <a:bodyPr/>
        <a:lstStyle/>
        <a:p>
          <a:endParaRPr lang="en-US"/>
        </a:p>
      </dgm:t>
    </dgm:pt>
    <dgm:pt modelId="{D711BEEB-0F60-4074-9FB5-82DCCA4399C1}" type="pres">
      <dgm:prSet presAssocID="{D98AB98A-C7A7-498B-B7D1-63014732571D}" presName="root" presStyleCnt="0">
        <dgm:presLayoutVars>
          <dgm:dir/>
          <dgm:resizeHandles val="exact"/>
        </dgm:presLayoutVars>
      </dgm:prSet>
      <dgm:spPr/>
    </dgm:pt>
    <dgm:pt modelId="{8E7BBEB2-F29C-43EE-9A5B-FF4D2E85F389}" type="pres">
      <dgm:prSet presAssocID="{BB6F5AAE-8AEC-4AAF-91B9-64ED9372A14E}" presName="compNode" presStyleCnt="0"/>
      <dgm:spPr/>
    </dgm:pt>
    <dgm:pt modelId="{392F3B76-2347-4F17-8D49-DCDE667EF14E}" type="pres">
      <dgm:prSet presAssocID="{BB6F5AAE-8AEC-4AAF-91B9-64ED9372A14E}" presName="iconBgRect" presStyleLbl="bgShp" presStyleIdx="0" presStyleCnt="3"/>
      <dgm:spPr/>
    </dgm:pt>
    <dgm:pt modelId="{E1489A50-0C15-420B-AFF4-E245C0470FF2}" type="pres">
      <dgm:prSet presAssocID="{BB6F5AAE-8AEC-4AAF-91B9-64ED9372A14E}"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Robot"/>
        </a:ext>
      </dgm:extLst>
    </dgm:pt>
    <dgm:pt modelId="{AA66FAD6-6454-468C-8009-14C4289A09AD}" type="pres">
      <dgm:prSet presAssocID="{BB6F5AAE-8AEC-4AAF-91B9-64ED9372A14E}" presName="spaceRect" presStyleCnt="0"/>
      <dgm:spPr/>
    </dgm:pt>
    <dgm:pt modelId="{097FED24-5B68-42A5-ABC5-8B8895D6E6E9}" type="pres">
      <dgm:prSet presAssocID="{BB6F5AAE-8AEC-4AAF-91B9-64ED9372A14E}" presName="textRect" presStyleLbl="revTx" presStyleIdx="0" presStyleCnt="3">
        <dgm:presLayoutVars>
          <dgm:chMax val="1"/>
          <dgm:chPref val="1"/>
        </dgm:presLayoutVars>
      </dgm:prSet>
      <dgm:spPr/>
    </dgm:pt>
    <dgm:pt modelId="{4DF831AA-D743-4937-A693-5247F804EA67}" type="pres">
      <dgm:prSet presAssocID="{E1B68AA2-D2B3-4322-8C2C-3373809F7625}" presName="sibTrans" presStyleCnt="0"/>
      <dgm:spPr/>
    </dgm:pt>
    <dgm:pt modelId="{BFCD70A4-E9D3-4BFB-BF3C-79531EC32E23}" type="pres">
      <dgm:prSet presAssocID="{3F3EE001-F4D3-4EDE-9DB5-FFAC00169352}" presName="compNode" presStyleCnt="0"/>
      <dgm:spPr/>
    </dgm:pt>
    <dgm:pt modelId="{199248C5-33AE-43C9-ACC5-F6522D9BDFA1}" type="pres">
      <dgm:prSet presAssocID="{3F3EE001-F4D3-4EDE-9DB5-FFAC00169352}" presName="iconBgRect" presStyleLbl="bgShp" presStyleIdx="1" presStyleCnt="3"/>
      <dgm:spPr/>
    </dgm:pt>
    <dgm:pt modelId="{0527E719-099B-4B23-B7C5-BEC1DCB36822}" type="pres">
      <dgm:prSet presAssocID="{3F3EE001-F4D3-4EDE-9DB5-FFAC00169352}"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ead with Gears"/>
        </a:ext>
      </dgm:extLst>
    </dgm:pt>
    <dgm:pt modelId="{AB34CDA5-B109-4891-A7B3-5B16E603EA26}" type="pres">
      <dgm:prSet presAssocID="{3F3EE001-F4D3-4EDE-9DB5-FFAC00169352}" presName="spaceRect" presStyleCnt="0"/>
      <dgm:spPr/>
    </dgm:pt>
    <dgm:pt modelId="{BB14616B-89A9-409D-84D6-81D8CDEE4A02}" type="pres">
      <dgm:prSet presAssocID="{3F3EE001-F4D3-4EDE-9DB5-FFAC00169352}" presName="textRect" presStyleLbl="revTx" presStyleIdx="1" presStyleCnt="3">
        <dgm:presLayoutVars>
          <dgm:chMax val="1"/>
          <dgm:chPref val="1"/>
        </dgm:presLayoutVars>
      </dgm:prSet>
      <dgm:spPr/>
    </dgm:pt>
    <dgm:pt modelId="{6B3CAB7A-FFD1-4A70-A5FD-E68326AA99F0}" type="pres">
      <dgm:prSet presAssocID="{998FFC9E-0865-46A5-89C2-6F44BE721284}" presName="sibTrans" presStyleCnt="0"/>
      <dgm:spPr/>
    </dgm:pt>
    <dgm:pt modelId="{31D9952B-DD0E-4D2D-9E22-40B00F7E5C29}" type="pres">
      <dgm:prSet presAssocID="{4B9E8BC2-B84A-4926-8C2E-7361D1322409}" presName="compNode" presStyleCnt="0"/>
      <dgm:spPr/>
    </dgm:pt>
    <dgm:pt modelId="{849D5E00-1C07-429A-9E58-8D42E793891C}" type="pres">
      <dgm:prSet presAssocID="{4B9E8BC2-B84A-4926-8C2E-7361D1322409}" presName="iconBgRect" presStyleLbl="bgShp" presStyleIdx="2" presStyleCnt="3"/>
      <dgm:spPr>
        <a:solidFill>
          <a:schemeClr val="tx2">
            <a:lumMod val="60000"/>
            <a:lumOff val="40000"/>
          </a:schemeClr>
        </a:solidFill>
      </dgm:spPr>
    </dgm:pt>
    <dgm:pt modelId="{7E3AEFF3-4D03-494F-BF9E-E2EE98FCF838}" type="pres">
      <dgm:prSet presAssocID="{4B9E8BC2-B84A-4926-8C2E-7361D1322409}" presName="iconRect" presStyleLbl="node1" presStyleIdx="2" presStyleCnt="3"/>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Web design"/>
        </a:ext>
      </dgm:extLst>
    </dgm:pt>
    <dgm:pt modelId="{29A61974-4780-493F-953C-AB69ADA5B7B1}" type="pres">
      <dgm:prSet presAssocID="{4B9E8BC2-B84A-4926-8C2E-7361D1322409}" presName="spaceRect" presStyleCnt="0"/>
      <dgm:spPr/>
    </dgm:pt>
    <dgm:pt modelId="{A2142B0F-CA8E-4335-8EFF-3DAC43C3438F}" type="pres">
      <dgm:prSet presAssocID="{4B9E8BC2-B84A-4926-8C2E-7361D1322409}" presName="textRect" presStyleLbl="revTx" presStyleIdx="2" presStyleCnt="3">
        <dgm:presLayoutVars>
          <dgm:chMax val="1"/>
          <dgm:chPref val="1"/>
        </dgm:presLayoutVars>
      </dgm:prSet>
      <dgm:spPr/>
    </dgm:pt>
  </dgm:ptLst>
  <dgm:cxnLst>
    <dgm:cxn modelId="{82AE5C23-E7D3-487C-B7E5-DFD91AB994F5}" type="presOf" srcId="{D98AB98A-C7A7-498B-B7D1-63014732571D}" destId="{D711BEEB-0F60-4074-9FB5-82DCCA4399C1}" srcOrd="0" destOrd="0" presId="urn:microsoft.com/office/officeart/2018/5/layout/IconCircleLabelList"/>
    <dgm:cxn modelId="{E0E36527-2876-42F4-8100-FED0119867C7}" srcId="{D98AB98A-C7A7-498B-B7D1-63014732571D}" destId="{4B9E8BC2-B84A-4926-8C2E-7361D1322409}" srcOrd="2" destOrd="0" parTransId="{AEFB1D46-DDEA-43FD-8E04-4B1EB58DFA32}" sibTransId="{9BC7A900-5BAF-493A-A32C-39096AEFF15C}"/>
    <dgm:cxn modelId="{BFA5022C-7CE1-47B5-9750-D61F388D4B3C}" type="presOf" srcId="{4B9E8BC2-B84A-4926-8C2E-7361D1322409}" destId="{A2142B0F-CA8E-4335-8EFF-3DAC43C3438F}" srcOrd="0" destOrd="0" presId="urn:microsoft.com/office/officeart/2018/5/layout/IconCircleLabelList"/>
    <dgm:cxn modelId="{42357157-DF97-4FDE-B838-723B077FF737}" srcId="{D98AB98A-C7A7-498B-B7D1-63014732571D}" destId="{BB6F5AAE-8AEC-4AAF-91B9-64ED9372A14E}" srcOrd="0" destOrd="0" parTransId="{8495FCA9-F74A-4FB3-918A-95732DE2C31D}" sibTransId="{E1B68AA2-D2B3-4322-8C2C-3373809F7625}"/>
    <dgm:cxn modelId="{F0DE53A5-AAA7-436E-872A-9D2067E02D72}" type="presOf" srcId="{3F3EE001-F4D3-4EDE-9DB5-FFAC00169352}" destId="{BB14616B-89A9-409D-84D6-81D8CDEE4A02}" srcOrd="0" destOrd="0" presId="urn:microsoft.com/office/officeart/2018/5/layout/IconCircleLabelList"/>
    <dgm:cxn modelId="{0B169FBB-AC3A-4199-A1B1-1722FECAB165}" type="presOf" srcId="{BB6F5AAE-8AEC-4AAF-91B9-64ED9372A14E}" destId="{097FED24-5B68-42A5-ABC5-8B8895D6E6E9}" srcOrd="0" destOrd="0" presId="urn:microsoft.com/office/officeart/2018/5/layout/IconCircleLabelList"/>
    <dgm:cxn modelId="{190854DA-6448-415E-9640-0A23B4156677}" srcId="{D98AB98A-C7A7-498B-B7D1-63014732571D}" destId="{3F3EE001-F4D3-4EDE-9DB5-FFAC00169352}" srcOrd="1" destOrd="0" parTransId="{831A6565-CA9F-4A22-A3CD-1F9CB85CDD1B}" sibTransId="{998FFC9E-0865-46A5-89C2-6F44BE721284}"/>
    <dgm:cxn modelId="{09E0139A-89F3-4399-8F86-D980839BF2DF}" type="presParOf" srcId="{D711BEEB-0F60-4074-9FB5-82DCCA4399C1}" destId="{8E7BBEB2-F29C-43EE-9A5B-FF4D2E85F389}" srcOrd="0" destOrd="0" presId="urn:microsoft.com/office/officeart/2018/5/layout/IconCircleLabelList"/>
    <dgm:cxn modelId="{DDB69193-954A-428B-A0E0-8833C6F22201}" type="presParOf" srcId="{8E7BBEB2-F29C-43EE-9A5B-FF4D2E85F389}" destId="{392F3B76-2347-4F17-8D49-DCDE667EF14E}" srcOrd="0" destOrd="0" presId="urn:microsoft.com/office/officeart/2018/5/layout/IconCircleLabelList"/>
    <dgm:cxn modelId="{C853D088-9F62-4BAB-B36B-DA13C32A3E65}" type="presParOf" srcId="{8E7BBEB2-F29C-43EE-9A5B-FF4D2E85F389}" destId="{E1489A50-0C15-420B-AFF4-E245C0470FF2}" srcOrd="1" destOrd="0" presId="urn:microsoft.com/office/officeart/2018/5/layout/IconCircleLabelList"/>
    <dgm:cxn modelId="{7BB16665-FE03-447E-AC85-6A9B8960EDAB}" type="presParOf" srcId="{8E7BBEB2-F29C-43EE-9A5B-FF4D2E85F389}" destId="{AA66FAD6-6454-468C-8009-14C4289A09AD}" srcOrd="2" destOrd="0" presId="urn:microsoft.com/office/officeart/2018/5/layout/IconCircleLabelList"/>
    <dgm:cxn modelId="{D434C845-AFA2-424A-91E8-947B810321F5}" type="presParOf" srcId="{8E7BBEB2-F29C-43EE-9A5B-FF4D2E85F389}" destId="{097FED24-5B68-42A5-ABC5-8B8895D6E6E9}" srcOrd="3" destOrd="0" presId="urn:microsoft.com/office/officeart/2018/5/layout/IconCircleLabelList"/>
    <dgm:cxn modelId="{E86FD076-07E0-4C2C-B40A-50C096C1C2D2}" type="presParOf" srcId="{D711BEEB-0F60-4074-9FB5-82DCCA4399C1}" destId="{4DF831AA-D743-4937-A693-5247F804EA67}" srcOrd="1" destOrd="0" presId="urn:microsoft.com/office/officeart/2018/5/layout/IconCircleLabelList"/>
    <dgm:cxn modelId="{4059798A-ACA9-43E4-992F-284C57994BEF}" type="presParOf" srcId="{D711BEEB-0F60-4074-9FB5-82DCCA4399C1}" destId="{BFCD70A4-E9D3-4BFB-BF3C-79531EC32E23}" srcOrd="2" destOrd="0" presId="urn:microsoft.com/office/officeart/2018/5/layout/IconCircleLabelList"/>
    <dgm:cxn modelId="{4C27CD72-12C5-4D7C-A9C4-7C826869DE89}" type="presParOf" srcId="{BFCD70A4-E9D3-4BFB-BF3C-79531EC32E23}" destId="{199248C5-33AE-43C9-ACC5-F6522D9BDFA1}" srcOrd="0" destOrd="0" presId="urn:microsoft.com/office/officeart/2018/5/layout/IconCircleLabelList"/>
    <dgm:cxn modelId="{B0F1BE18-E59E-4674-9F92-2115C8AE4B56}" type="presParOf" srcId="{BFCD70A4-E9D3-4BFB-BF3C-79531EC32E23}" destId="{0527E719-099B-4B23-B7C5-BEC1DCB36822}" srcOrd="1" destOrd="0" presId="urn:microsoft.com/office/officeart/2018/5/layout/IconCircleLabelList"/>
    <dgm:cxn modelId="{8D31492F-D6DB-4C82-A628-C2FA9A1EB444}" type="presParOf" srcId="{BFCD70A4-E9D3-4BFB-BF3C-79531EC32E23}" destId="{AB34CDA5-B109-4891-A7B3-5B16E603EA26}" srcOrd="2" destOrd="0" presId="urn:microsoft.com/office/officeart/2018/5/layout/IconCircleLabelList"/>
    <dgm:cxn modelId="{735E9ABE-CA2A-4446-8BF4-6B397659DF72}" type="presParOf" srcId="{BFCD70A4-E9D3-4BFB-BF3C-79531EC32E23}" destId="{BB14616B-89A9-409D-84D6-81D8CDEE4A02}" srcOrd="3" destOrd="0" presId="urn:microsoft.com/office/officeart/2018/5/layout/IconCircleLabelList"/>
    <dgm:cxn modelId="{4CDD4452-FCD8-434F-B858-F489BDD58B7E}" type="presParOf" srcId="{D711BEEB-0F60-4074-9FB5-82DCCA4399C1}" destId="{6B3CAB7A-FFD1-4A70-A5FD-E68326AA99F0}" srcOrd="3" destOrd="0" presId="urn:microsoft.com/office/officeart/2018/5/layout/IconCircleLabelList"/>
    <dgm:cxn modelId="{FC7F9494-043E-4F3E-BC9A-ED740D730E36}" type="presParOf" srcId="{D711BEEB-0F60-4074-9FB5-82DCCA4399C1}" destId="{31D9952B-DD0E-4D2D-9E22-40B00F7E5C29}" srcOrd="4" destOrd="0" presId="urn:microsoft.com/office/officeart/2018/5/layout/IconCircleLabelList"/>
    <dgm:cxn modelId="{2D140079-2897-4EE5-8240-F8088D165218}" type="presParOf" srcId="{31D9952B-DD0E-4D2D-9E22-40B00F7E5C29}" destId="{849D5E00-1C07-429A-9E58-8D42E793891C}" srcOrd="0" destOrd="0" presId="urn:microsoft.com/office/officeart/2018/5/layout/IconCircleLabelList"/>
    <dgm:cxn modelId="{10E7CDA8-E5EF-48CF-A663-0845DA2DE84B}" type="presParOf" srcId="{31D9952B-DD0E-4D2D-9E22-40B00F7E5C29}" destId="{7E3AEFF3-4D03-494F-BF9E-E2EE98FCF838}" srcOrd="1" destOrd="0" presId="urn:microsoft.com/office/officeart/2018/5/layout/IconCircleLabelList"/>
    <dgm:cxn modelId="{3531FA43-5E78-4552-BF81-10DBC1B213A4}" type="presParOf" srcId="{31D9952B-DD0E-4D2D-9E22-40B00F7E5C29}" destId="{29A61974-4780-493F-953C-AB69ADA5B7B1}" srcOrd="2" destOrd="0" presId="urn:microsoft.com/office/officeart/2018/5/layout/IconCircleLabelList"/>
    <dgm:cxn modelId="{D3F35597-8852-47ED-A1D3-8768604B889F}" type="presParOf" srcId="{31D9952B-DD0E-4D2D-9E22-40B00F7E5C29}" destId="{A2142B0F-CA8E-4335-8EFF-3DAC43C3438F}"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0317CA1-F609-4C02-A545-42314EB1E1EA}" type="doc">
      <dgm:prSet loTypeId="urn:microsoft.com/office/officeart/2005/8/layout/default#1" loCatId="list" qsTypeId="urn:microsoft.com/office/officeart/2005/8/quickstyle/simple1" qsCatId="simple" csTypeId="urn:microsoft.com/office/officeart/2005/8/colors/colorful1#1" csCatId="colorful" phldr="1"/>
      <dgm:spPr/>
      <dgm:t>
        <a:bodyPr/>
        <a:lstStyle/>
        <a:p>
          <a:endParaRPr lang="en-US"/>
        </a:p>
      </dgm:t>
    </dgm:pt>
    <dgm:pt modelId="{04070395-36B0-4C82-B8B1-0EC72909AEEE}">
      <dgm:prSet/>
      <dgm:spPr/>
      <dgm:t>
        <a:bodyPr/>
        <a:lstStyle/>
        <a:p>
          <a:r>
            <a:rPr lang="en-US"/>
            <a:t>Most industrials robots have at least the following parts:</a:t>
          </a:r>
        </a:p>
      </dgm:t>
    </dgm:pt>
    <dgm:pt modelId="{ED4A7AF6-2017-4148-BE24-DAFC34D8D9EB}" type="parTrans" cxnId="{FE3311C0-9B50-4586-A1CD-4F7FC3AE4B82}">
      <dgm:prSet/>
      <dgm:spPr/>
      <dgm:t>
        <a:bodyPr/>
        <a:lstStyle/>
        <a:p>
          <a:endParaRPr lang="en-US"/>
        </a:p>
      </dgm:t>
    </dgm:pt>
    <dgm:pt modelId="{9FEA34F9-590E-4C55-BDFE-468D00506F30}" type="sibTrans" cxnId="{FE3311C0-9B50-4586-A1CD-4F7FC3AE4B82}">
      <dgm:prSet/>
      <dgm:spPr/>
      <dgm:t>
        <a:bodyPr/>
        <a:lstStyle/>
        <a:p>
          <a:endParaRPr lang="en-US"/>
        </a:p>
      </dgm:t>
    </dgm:pt>
    <dgm:pt modelId="{F909CF7B-BA49-4CE3-B98E-8E321812A787}">
      <dgm:prSet/>
      <dgm:spPr>
        <a:solidFill>
          <a:srgbClr val="00B0F0"/>
        </a:solidFill>
      </dgm:spPr>
      <dgm:t>
        <a:bodyPr/>
        <a:lstStyle/>
        <a:p>
          <a:r>
            <a:rPr lang="en-US" u="sng" dirty="0"/>
            <a:t>Manipulator or Rover:</a:t>
          </a:r>
          <a:r>
            <a:rPr lang="en-US" dirty="0"/>
            <a:t> Main body of robots. (links, joints, other structural elements of robots)</a:t>
          </a:r>
        </a:p>
      </dgm:t>
    </dgm:pt>
    <dgm:pt modelId="{B6613CBB-7F60-47B7-8F09-03DD815A019B}" type="parTrans" cxnId="{F5AA3264-2417-446C-8E78-045A8991A19E}">
      <dgm:prSet/>
      <dgm:spPr/>
      <dgm:t>
        <a:bodyPr/>
        <a:lstStyle/>
        <a:p>
          <a:endParaRPr lang="en-US"/>
        </a:p>
      </dgm:t>
    </dgm:pt>
    <dgm:pt modelId="{679C90EA-3693-4C17-8ADD-2196517FF2E4}" type="sibTrans" cxnId="{F5AA3264-2417-446C-8E78-045A8991A19E}">
      <dgm:prSet/>
      <dgm:spPr/>
      <dgm:t>
        <a:bodyPr/>
        <a:lstStyle/>
        <a:p>
          <a:endParaRPr lang="en-US"/>
        </a:p>
      </dgm:t>
    </dgm:pt>
    <dgm:pt modelId="{D6E79CB7-466B-49D2-AD4E-AC759F281B78}">
      <dgm:prSet/>
      <dgm:spPr>
        <a:solidFill>
          <a:srgbClr val="00B0F0"/>
        </a:solidFill>
      </dgm:spPr>
      <dgm:t>
        <a:bodyPr/>
        <a:lstStyle/>
        <a:p>
          <a:r>
            <a:rPr lang="en-US" u="sng"/>
            <a:t>End effecter</a:t>
          </a:r>
          <a:r>
            <a:rPr lang="en-US"/>
            <a:t>: The part that is connected to the last joint of manipulator.</a:t>
          </a:r>
        </a:p>
      </dgm:t>
    </dgm:pt>
    <dgm:pt modelId="{096908FC-D28F-46E5-B1AD-FA602281386D}" type="parTrans" cxnId="{6E5D03C8-9B5D-4937-9AA2-D87175FE4893}">
      <dgm:prSet/>
      <dgm:spPr/>
      <dgm:t>
        <a:bodyPr/>
        <a:lstStyle/>
        <a:p>
          <a:endParaRPr lang="en-US"/>
        </a:p>
      </dgm:t>
    </dgm:pt>
    <dgm:pt modelId="{9BBB71C4-8CBC-4B65-B11C-0A301E0FC2AF}" type="sibTrans" cxnId="{6E5D03C8-9B5D-4937-9AA2-D87175FE4893}">
      <dgm:prSet/>
      <dgm:spPr/>
      <dgm:t>
        <a:bodyPr/>
        <a:lstStyle/>
        <a:p>
          <a:endParaRPr lang="en-US"/>
        </a:p>
      </dgm:t>
    </dgm:pt>
    <dgm:pt modelId="{53006A09-FFC5-4CF0-AFE1-5123D2C63276}">
      <dgm:prSet/>
      <dgm:spPr>
        <a:solidFill>
          <a:srgbClr val="00B0F0"/>
        </a:solidFill>
      </dgm:spPr>
      <dgm:t>
        <a:bodyPr/>
        <a:lstStyle/>
        <a:p>
          <a:r>
            <a:rPr lang="en-US" u="sng" dirty="0" err="1"/>
            <a:t>Actualators</a:t>
          </a:r>
          <a:r>
            <a:rPr lang="en-US" u="sng" dirty="0"/>
            <a:t>:</a:t>
          </a:r>
          <a:r>
            <a:rPr lang="en-US" u="none" dirty="0"/>
            <a:t> </a:t>
          </a:r>
          <a:r>
            <a:rPr lang="en-US" dirty="0"/>
            <a:t>Muscles of manipulators (servomotor, stepper motor, pneumatic and hydraulic cylinder.</a:t>
          </a:r>
        </a:p>
      </dgm:t>
    </dgm:pt>
    <dgm:pt modelId="{BF386D44-4141-4047-BC2B-E38A5ADB4AD8}" type="parTrans" cxnId="{869F00FD-61F7-4E20-A5C1-78775289E55A}">
      <dgm:prSet/>
      <dgm:spPr/>
      <dgm:t>
        <a:bodyPr/>
        <a:lstStyle/>
        <a:p>
          <a:endParaRPr lang="en-US"/>
        </a:p>
      </dgm:t>
    </dgm:pt>
    <dgm:pt modelId="{FD3DFCAD-E64B-4A16-9728-111B37132C56}" type="sibTrans" cxnId="{869F00FD-61F7-4E20-A5C1-78775289E55A}">
      <dgm:prSet/>
      <dgm:spPr/>
      <dgm:t>
        <a:bodyPr/>
        <a:lstStyle/>
        <a:p>
          <a:endParaRPr lang="en-US"/>
        </a:p>
      </dgm:t>
    </dgm:pt>
    <dgm:pt modelId="{E59AE38C-7A3A-42D1-92DB-58711F909483}">
      <dgm:prSet/>
      <dgm:spPr>
        <a:solidFill>
          <a:srgbClr val="00B0F0"/>
        </a:solidFill>
      </dgm:spPr>
      <dgm:t>
        <a:bodyPr/>
        <a:lstStyle/>
        <a:p>
          <a:r>
            <a:rPr lang="en-US" u="sng" dirty="0"/>
            <a:t>Sensors:</a:t>
          </a:r>
          <a:r>
            <a:rPr lang="en-US" u="none" dirty="0"/>
            <a:t> </a:t>
          </a:r>
          <a:r>
            <a:rPr lang="en-US" dirty="0"/>
            <a:t>To collect information about the internal state of the robot or to communicate with the outside environment.</a:t>
          </a:r>
        </a:p>
      </dgm:t>
    </dgm:pt>
    <dgm:pt modelId="{1070D51C-9622-4AAA-A32E-DB4F9DCF55AA}" type="parTrans" cxnId="{4F88EB95-7FA7-4115-9575-1FF7787A6D31}">
      <dgm:prSet/>
      <dgm:spPr/>
      <dgm:t>
        <a:bodyPr/>
        <a:lstStyle/>
        <a:p>
          <a:endParaRPr lang="en-US"/>
        </a:p>
      </dgm:t>
    </dgm:pt>
    <dgm:pt modelId="{AB27FF99-A335-4ACE-84C4-27DDE73C0028}" type="sibTrans" cxnId="{4F88EB95-7FA7-4115-9575-1FF7787A6D31}">
      <dgm:prSet/>
      <dgm:spPr/>
      <dgm:t>
        <a:bodyPr/>
        <a:lstStyle/>
        <a:p>
          <a:endParaRPr lang="en-US"/>
        </a:p>
      </dgm:t>
    </dgm:pt>
    <dgm:pt modelId="{AD7608DD-39FE-4457-B844-11E95DD12C4C}" type="pres">
      <dgm:prSet presAssocID="{40317CA1-F609-4C02-A545-42314EB1E1EA}" presName="diagram" presStyleCnt="0">
        <dgm:presLayoutVars>
          <dgm:dir/>
          <dgm:resizeHandles val="exact"/>
        </dgm:presLayoutVars>
      </dgm:prSet>
      <dgm:spPr/>
    </dgm:pt>
    <dgm:pt modelId="{7C1C7301-39B5-40F0-94FC-A5873633A665}" type="pres">
      <dgm:prSet presAssocID="{04070395-36B0-4C82-B8B1-0EC72909AEEE}" presName="node" presStyleLbl="node1" presStyleIdx="0" presStyleCnt="5">
        <dgm:presLayoutVars>
          <dgm:bulletEnabled val="1"/>
        </dgm:presLayoutVars>
      </dgm:prSet>
      <dgm:spPr/>
    </dgm:pt>
    <dgm:pt modelId="{8EFA26AC-EBED-413D-9929-B87BF7B0DBD6}" type="pres">
      <dgm:prSet presAssocID="{9FEA34F9-590E-4C55-BDFE-468D00506F30}" presName="sibTrans" presStyleCnt="0"/>
      <dgm:spPr/>
    </dgm:pt>
    <dgm:pt modelId="{19C15CE1-DFDF-4072-8D57-2037A6158B9F}" type="pres">
      <dgm:prSet presAssocID="{F909CF7B-BA49-4CE3-B98E-8E321812A787}" presName="node" presStyleLbl="node1" presStyleIdx="1" presStyleCnt="5">
        <dgm:presLayoutVars>
          <dgm:bulletEnabled val="1"/>
        </dgm:presLayoutVars>
      </dgm:prSet>
      <dgm:spPr/>
    </dgm:pt>
    <dgm:pt modelId="{2ECC6B46-BC6B-4B81-B5E6-DBAA4089D4CE}" type="pres">
      <dgm:prSet presAssocID="{679C90EA-3693-4C17-8ADD-2196517FF2E4}" presName="sibTrans" presStyleCnt="0"/>
      <dgm:spPr/>
    </dgm:pt>
    <dgm:pt modelId="{1DC600EA-2B7B-455F-AE3B-A737AB5EE22D}" type="pres">
      <dgm:prSet presAssocID="{D6E79CB7-466B-49D2-AD4E-AC759F281B78}" presName="node" presStyleLbl="node1" presStyleIdx="2" presStyleCnt="5">
        <dgm:presLayoutVars>
          <dgm:bulletEnabled val="1"/>
        </dgm:presLayoutVars>
      </dgm:prSet>
      <dgm:spPr/>
    </dgm:pt>
    <dgm:pt modelId="{EB4F21D3-9939-4623-BC04-A9F564E2A5A6}" type="pres">
      <dgm:prSet presAssocID="{9BBB71C4-8CBC-4B65-B11C-0A301E0FC2AF}" presName="sibTrans" presStyleCnt="0"/>
      <dgm:spPr/>
    </dgm:pt>
    <dgm:pt modelId="{4AC9EDD4-A948-445B-B03D-8E5E33686DDD}" type="pres">
      <dgm:prSet presAssocID="{53006A09-FFC5-4CF0-AFE1-5123D2C63276}" presName="node" presStyleLbl="node1" presStyleIdx="3" presStyleCnt="5">
        <dgm:presLayoutVars>
          <dgm:bulletEnabled val="1"/>
        </dgm:presLayoutVars>
      </dgm:prSet>
      <dgm:spPr/>
    </dgm:pt>
    <dgm:pt modelId="{14C58B40-A1CA-42DB-9825-6E3A198B3731}" type="pres">
      <dgm:prSet presAssocID="{FD3DFCAD-E64B-4A16-9728-111B37132C56}" presName="sibTrans" presStyleCnt="0"/>
      <dgm:spPr/>
    </dgm:pt>
    <dgm:pt modelId="{3A9E8CE7-F633-45AD-B7E2-C838FAF4FC65}" type="pres">
      <dgm:prSet presAssocID="{E59AE38C-7A3A-42D1-92DB-58711F909483}" presName="node" presStyleLbl="node1" presStyleIdx="4" presStyleCnt="5">
        <dgm:presLayoutVars>
          <dgm:bulletEnabled val="1"/>
        </dgm:presLayoutVars>
      </dgm:prSet>
      <dgm:spPr/>
    </dgm:pt>
  </dgm:ptLst>
  <dgm:cxnLst>
    <dgm:cxn modelId="{F5AA3264-2417-446C-8E78-045A8991A19E}" srcId="{40317CA1-F609-4C02-A545-42314EB1E1EA}" destId="{F909CF7B-BA49-4CE3-B98E-8E321812A787}" srcOrd="1" destOrd="0" parTransId="{B6613CBB-7F60-47B7-8F09-03DD815A019B}" sibTransId="{679C90EA-3693-4C17-8ADD-2196517FF2E4}"/>
    <dgm:cxn modelId="{17C56047-1E71-40D6-839A-504BF5F50DBF}" type="presOf" srcId="{D6E79CB7-466B-49D2-AD4E-AC759F281B78}" destId="{1DC600EA-2B7B-455F-AE3B-A737AB5EE22D}" srcOrd="0" destOrd="0" presId="urn:microsoft.com/office/officeart/2005/8/layout/default#1"/>
    <dgm:cxn modelId="{3727F96A-CD01-4835-BD44-09957EE60C74}" type="presOf" srcId="{40317CA1-F609-4C02-A545-42314EB1E1EA}" destId="{AD7608DD-39FE-4457-B844-11E95DD12C4C}" srcOrd="0" destOrd="0" presId="urn:microsoft.com/office/officeart/2005/8/layout/default#1"/>
    <dgm:cxn modelId="{DB28E67B-BC16-4A13-A707-FDE39EC0D120}" type="presOf" srcId="{53006A09-FFC5-4CF0-AFE1-5123D2C63276}" destId="{4AC9EDD4-A948-445B-B03D-8E5E33686DDD}" srcOrd="0" destOrd="0" presId="urn:microsoft.com/office/officeart/2005/8/layout/default#1"/>
    <dgm:cxn modelId="{4F88EB95-7FA7-4115-9575-1FF7787A6D31}" srcId="{40317CA1-F609-4C02-A545-42314EB1E1EA}" destId="{E59AE38C-7A3A-42D1-92DB-58711F909483}" srcOrd="4" destOrd="0" parTransId="{1070D51C-9622-4AAA-A32E-DB4F9DCF55AA}" sibTransId="{AB27FF99-A335-4ACE-84C4-27DDE73C0028}"/>
    <dgm:cxn modelId="{1585949E-442F-42F6-B28F-C1EED401F91E}" type="presOf" srcId="{F909CF7B-BA49-4CE3-B98E-8E321812A787}" destId="{19C15CE1-DFDF-4072-8D57-2037A6158B9F}" srcOrd="0" destOrd="0" presId="urn:microsoft.com/office/officeart/2005/8/layout/default#1"/>
    <dgm:cxn modelId="{759D8DA7-8E29-4770-8AED-FDA8229D7732}" type="presOf" srcId="{04070395-36B0-4C82-B8B1-0EC72909AEEE}" destId="{7C1C7301-39B5-40F0-94FC-A5873633A665}" srcOrd="0" destOrd="0" presId="urn:microsoft.com/office/officeart/2005/8/layout/default#1"/>
    <dgm:cxn modelId="{FE3311C0-9B50-4586-A1CD-4F7FC3AE4B82}" srcId="{40317CA1-F609-4C02-A545-42314EB1E1EA}" destId="{04070395-36B0-4C82-B8B1-0EC72909AEEE}" srcOrd="0" destOrd="0" parTransId="{ED4A7AF6-2017-4148-BE24-DAFC34D8D9EB}" sibTransId="{9FEA34F9-590E-4C55-BDFE-468D00506F30}"/>
    <dgm:cxn modelId="{6E5D03C8-9B5D-4937-9AA2-D87175FE4893}" srcId="{40317CA1-F609-4C02-A545-42314EB1E1EA}" destId="{D6E79CB7-466B-49D2-AD4E-AC759F281B78}" srcOrd="2" destOrd="0" parTransId="{096908FC-D28F-46E5-B1AD-FA602281386D}" sibTransId="{9BBB71C4-8CBC-4B65-B11C-0A301E0FC2AF}"/>
    <dgm:cxn modelId="{238A7CD0-E1CE-4DB2-B024-D226C8D1DE2F}" type="presOf" srcId="{E59AE38C-7A3A-42D1-92DB-58711F909483}" destId="{3A9E8CE7-F633-45AD-B7E2-C838FAF4FC65}" srcOrd="0" destOrd="0" presId="urn:microsoft.com/office/officeart/2005/8/layout/default#1"/>
    <dgm:cxn modelId="{869F00FD-61F7-4E20-A5C1-78775289E55A}" srcId="{40317CA1-F609-4C02-A545-42314EB1E1EA}" destId="{53006A09-FFC5-4CF0-AFE1-5123D2C63276}" srcOrd="3" destOrd="0" parTransId="{BF386D44-4141-4047-BC2B-E38A5ADB4AD8}" sibTransId="{FD3DFCAD-E64B-4A16-9728-111B37132C56}"/>
    <dgm:cxn modelId="{F9CC6A7F-19BF-417F-B968-E7E01FE8178C}" type="presParOf" srcId="{AD7608DD-39FE-4457-B844-11E95DD12C4C}" destId="{7C1C7301-39B5-40F0-94FC-A5873633A665}" srcOrd="0" destOrd="0" presId="urn:microsoft.com/office/officeart/2005/8/layout/default#1"/>
    <dgm:cxn modelId="{363CF963-DC7D-40E3-A28D-348076502A30}" type="presParOf" srcId="{AD7608DD-39FE-4457-B844-11E95DD12C4C}" destId="{8EFA26AC-EBED-413D-9929-B87BF7B0DBD6}" srcOrd="1" destOrd="0" presId="urn:microsoft.com/office/officeart/2005/8/layout/default#1"/>
    <dgm:cxn modelId="{515E5D9E-A3B8-4964-9627-883BCB50260D}" type="presParOf" srcId="{AD7608DD-39FE-4457-B844-11E95DD12C4C}" destId="{19C15CE1-DFDF-4072-8D57-2037A6158B9F}" srcOrd="2" destOrd="0" presId="urn:microsoft.com/office/officeart/2005/8/layout/default#1"/>
    <dgm:cxn modelId="{531D2F18-6E37-475B-91F0-5F1BD8C34866}" type="presParOf" srcId="{AD7608DD-39FE-4457-B844-11E95DD12C4C}" destId="{2ECC6B46-BC6B-4B81-B5E6-DBAA4089D4CE}" srcOrd="3" destOrd="0" presId="urn:microsoft.com/office/officeart/2005/8/layout/default#1"/>
    <dgm:cxn modelId="{6887103D-CAC7-4851-9CF3-A3A0493B1076}" type="presParOf" srcId="{AD7608DD-39FE-4457-B844-11E95DD12C4C}" destId="{1DC600EA-2B7B-455F-AE3B-A737AB5EE22D}" srcOrd="4" destOrd="0" presId="urn:microsoft.com/office/officeart/2005/8/layout/default#1"/>
    <dgm:cxn modelId="{A3161EF5-DDA0-4046-ACC9-A20F7D4203E0}" type="presParOf" srcId="{AD7608DD-39FE-4457-B844-11E95DD12C4C}" destId="{EB4F21D3-9939-4623-BC04-A9F564E2A5A6}" srcOrd="5" destOrd="0" presId="urn:microsoft.com/office/officeart/2005/8/layout/default#1"/>
    <dgm:cxn modelId="{01BB67F7-92CF-463F-A5F5-7B3FB06E7C81}" type="presParOf" srcId="{AD7608DD-39FE-4457-B844-11E95DD12C4C}" destId="{4AC9EDD4-A948-445B-B03D-8E5E33686DDD}" srcOrd="6" destOrd="0" presId="urn:microsoft.com/office/officeart/2005/8/layout/default#1"/>
    <dgm:cxn modelId="{C6916DA9-51A6-413A-A309-D5B897ADE1DA}" type="presParOf" srcId="{AD7608DD-39FE-4457-B844-11E95DD12C4C}" destId="{14C58B40-A1CA-42DB-9825-6E3A198B3731}" srcOrd="7" destOrd="0" presId="urn:microsoft.com/office/officeart/2005/8/layout/default#1"/>
    <dgm:cxn modelId="{35D19473-F5BD-4AF1-BDF9-48B8451BE61D}" type="presParOf" srcId="{AD7608DD-39FE-4457-B844-11E95DD12C4C}" destId="{3A9E8CE7-F633-45AD-B7E2-C838FAF4FC65}" srcOrd="8" destOrd="0" presId="urn:microsoft.com/office/officeart/2005/8/layout/defaul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92F3B76-2347-4F17-8D49-DCDE667EF14E}">
      <dsp:nvSpPr>
        <dsp:cNvPr id="0" name=""/>
        <dsp:cNvSpPr/>
      </dsp:nvSpPr>
      <dsp:spPr>
        <a:xfrm>
          <a:off x="681430" y="155112"/>
          <a:ext cx="1887187" cy="1887187"/>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1489A50-0C15-420B-AFF4-E245C0470FF2}">
      <dsp:nvSpPr>
        <dsp:cNvPr id="0" name=""/>
        <dsp:cNvSpPr/>
      </dsp:nvSpPr>
      <dsp:spPr>
        <a:xfrm>
          <a:off x="1083618" y="557299"/>
          <a:ext cx="1082812" cy="108281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97FED24-5B68-42A5-ABC5-8B8895D6E6E9}">
      <dsp:nvSpPr>
        <dsp:cNvPr id="0" name=""/>
        <dsp:cNvSpPr/>
      </dsp:nvSpPr>
      <dsp:spPr>
        <a:xfrm>
          <a:off x="78149" y="2630112"/>
          <a:ext cx="3093750" cy="1237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defRPr cap="all"/>
          </a:pPr>
          <a:r>
            <a:rPr lang="en-US" sz="1600" kern="1200" dirty="0"/>
            <a:t>Robots have become a subject of great interest nowadays.</a:t>
          </a:r>
        </a:p>
      </dsp:txBody>
      <dsp:txXfrm>
        <a:off x="78149" y="2630112"/>
        <a:ext cx="3093750" cy="1237500"/>
      </dsp:txXfrm>
    </dsp:sp>
    <dsp:sp modelId="{199248C5-33AE-43C9-ACC5-F6522D9BDFA1}">
      <dsp:nvSpPr>
        <dsp:cNvPr id="0" name=""/>
        <dsp:cNvSpPr/>
      </dsp:nvSpPr>
      <dsp:spPr>
        <a:xfrm>
          <a:off x="4316587" y="155112"/>
          <a:ext cx="1887187" cy="1887187"/>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527E719-099B-4B23-B7C5-BEC1DCB36822}">
      <dsp:nvSpPr>
        <dsp:cNvPr id="0" name=""/>
        <dsp:cNvSpPr/>
      </dsp:nvSpPr>
      <dsp:spPr>
        <a:xfrm>
          <a:off x="4718774" y="557299"/>
          <a:ext cx="1082812" cy="108281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B14616B-89A9-409D-84D6-81D8CDEE4A02}">
      <dsp:nvSpPr>
        <dsp:cNvPr id="0" name=""/>
        <dsp:cNvSpPr/>
      </dsp:nvSpPr>
      <dsp:spPr>
        <a:xfrm>
          <a:off x="3713306" y="2630112"/>
          <a:ext cx="3093750" cy="1237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defRPr cap="all"/>
          </a:pPr>
          <a:r>
            <a:rPr lang="en-US" sz="1800" kern="1200" dirty="0"/>
            <a:t>In our imagination robots is a machine that looks and acts like human beings.</a:t>
          </a:r>
        </a:p>
      </dsp:txBody>
      <dsp:txXfrm>
        <a:off x="3713306" y="2630112"/>
        <a:ext cx="3093750" cy="1237500"/>
      </dsp:txXfrm>
    </dsp:sp>
    <dsp:sp modelId="{849D5E00-1C07-429A-9E58-8D42E793891C}">
      <dsp:nvSpPr>
        <dsp:cNvPr id="0" name=""/>
        <dsp:cNvSpPr/>
      </dsp:nvSpPr>
      <dsp:spPr>
        <a:xfrm>
          <a:off x="7951743" y="155112"/>
          <a:ext cx="1887187" cy="1887187"/>
        </a:xfrm>
        <a:prstGeom prst="ellipse">
          <a:avLst/>
        </a:prstGeom>
        <a:solidFill>
          <a:schemeClr val="tx2">
            <a:lumMod val="60000"/>
            <a:lumOff val="40000"/>
          </a:schemeClr>
        </a:solidFill>
        <a:ln>
          <a:noFill/>
        </a:ln>
        <a:effectLst/>
      </dsp:spPr>
      <dsp:style>
        <a:lnRef idx="0">
          <a:scrgbClr r="0" g="0" b="0"/>
        </a:lnRef>
        <a:fillRef idx="1">
          <a:scrgbClr r="0" g="0" b="0"/>
        </a:fillRef>
        <a:effectRef idx="0">
          <a:scrgbClr r="0" g="0" b="0"/>
        </a:effectRef>
        <a:fontRef idx="minor"/>
      </dsp:style>
    </dsp:sp>
    <dsp:sp modelId="{7E3AEFF3-4D03-494F-BF9E-E2EE98FCF838}">
      <dsp:nvSpPr>
        <dsp:cNvPr id="0" name=""/>
        <dsp:cNvSpPr/>
      </dsp:nvSpPr>
      <dsp:spPr>
        <a:xfrm>
          <a:off x="8353931" y="557299"/>
          <a:ext cx="1082812" cy="1082812"/>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2142B0F-CA8E-4335-8EFF-3DAC43C3438F}">
      <dsp:nvSpPr>
        <dsp:cNvPr id="0" name=""/>
        <dsp:cNvSpPr/>
      </dsp:nvSpPr>
      <dsp:spPr>
        <a:xfrm>
          <a:off x="7348462" y="2630112"/>
          <a:ext cx="3093750" cy="1237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cap="all"/>
          </a:pPr>
          <a:r>
            <a:rPr lang="en-US" sz="1400" kern="1200" dirty="0">
              <a:solidFill>
                <a:schemeClr val="tx2">
                  <a:lumMod val="60000"/>
                  <a:lumOff val="40000"/>
                </a:schemeClr>
              </a:solidFill>
            </a:rPr>
            <a:t>Robots are in fact, defined as man made mechanical devices that can move by themselves, whose motion must be modeled, planned, sensed, actuated and controlled and whose motion and behavior can be influenced by “programming</a:t>
          </a:r>
          <a:r>
            <a:rPr lang="en-US" sz="1400" kern="1200" dirty="0"/>
            <a:t>”  </a:t>
          </a:r>
        </a:p>
      </dsp:txBody>
      <dsp:txXfrm>
        <a:off x="7348462" y="2630112"/>
        <a:ext cx="3093750" cy="12375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C1C7301-39B5-40F0-94FC-A5873633A665}">
      <dsp:nvSpPr>
        <dsp:cNvPr id="0" name=""/>
        <dsp:cNvSpPr/>
      </dsp:nvSpPr>
      <dsp:spPr>
        <a:xfrm>
          <a:off x="0" y="36934"/>
          <a:ext cx="3037581" cy="1822549"/>
        </a:xfrm>
        <a:prstGeom prst="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Most industrials robots have at least the following parts:</a:t>
          </a:r>
        </a:p>
      </dsp:txBody>
      <dsp:txXfrm>
        <a:off x="0" y="36934"/>
        <a:ext cx="3037581" cy="1822549"/>
      </dsp:txXfrm>
    </dsp:sp>
    <dsp:sp modelId="{19C15CE1-DFDF-4072-8D57-2037A6158B9F}">
      <dsp:nvSpPr>
        <dsp:cNvPr id="0" name=""/>
        <dsp:cNvSpPr/>
      </dsp:nvSpPr>
      <dsp:spPr>
        <a:xfrm>
          <a:off x="3341340" y="36934"/>
          <a:ext cx="3037581" cy="1822549"/>
        </a:xfrm>
        <a:prstGeom prst="rect">
          <a:avLst/>
        </a:prstGeom>
        <a:solidFill>
          <a:srgbClr val="00B0F0"/>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u="sng" kern="1200" dirty="0"/>
            <a:t>Manipulator or Rover:</a:t>
          </a:r>
          <a:r>
            <a:rPr lang="en-US" sz="2200" kern="1200" dirty="0"/>
            <a:t> Main body of robots. (links, joints, other structural elements of robots)</a:t>
          </a:r>
        </a:p>
      </dsp:txBody>
      <dsp:txXfrm>
        <a:off x="3341340" y="36934"/>
        <a:ext cx="3037581" cy="1822549"/>
      </dsp:txXfrm>
    </dsp:sp>
    <dsp:sp modelId="{1DC600EA-2B7B-455F-AE3B-A737AB5EE22D}">
      <dsp:nvSpPr>
        <dsp:cNvPr id="0" name=""/>
        <dsp:cNvSpPr/>
      </dsp:nvSpPr>
      <dsp:spPr>
        <a:xfrm>
          <a:off x="6682680" y="36934"/>
          <a:ext cx="3037581" cy="1822549"/>
        </a:xfrm>
        <a:prstGeom prst="rect">
          <a:avLst/>
        </a:prstGeom>
        <a:solidFill>
          <a:srgbClr val="00B0F0"/>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u="sng" kern="1200"/>
            <a:t>End effecter</a:t>
          </a:r>
          <a:r>
            <a:rPr lang="en-US" sz="2200" kern="1200"/>
            <a:t>: The part that is connected to the last joint of manipulator.</a:t>
          </a:r>
        </a:p>
      </dsp:txBody>
      <dsp:txXfrm>
        <a:off x="6682680" y="36934"/>
        <a:ext cx="3037581" cy="1822549"/>
      </dsp:txXfrm>
    </dsp:sp>
    <dsp:sp modelId="{4AC9EDD4-A948-445B-B03D-8E5E33686DDD}">
      <dsp:nvSpPr>
        <dsp:cNvPr id="0" name=""/>
        <dsp:cNvSpPr/>
      </dsp:nvSpPr>
      <dsp:spPr>
        <a:xfrm>
          <a:off x="1670670" y="2163241"/>
          <a:ext cx="3037581" cy="1822549"/>
        </a:xfrm>
        <a:prstGeom prst="rect">
          <a:avLst/>
        </a:prstGeom>
        <a:solidFill>
          <a:srgbClr val="00B0F0"/>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u="sng" kern="1200" dirty="0" err="1"/>
            <a:t>Actualators</a:t>
          </a:r>
          <a:r>
            <a:rPr lang="en-US" sz="2200" u="sng" kern="1200" dirty="0"/>
            <a:t>:</a:t>
          </a:r>
          <a:r>
            <a:rPr lang="en-US" sz="2200" u="none" kern="1200" dirty="0"/>
            <a:t> </a:t>
          </a:r>
          <a:r>
            <a:rPr lang="en-US" sz="2200" kern="1200" dirty="0"/>
            <a:t>Muscles of manipulators (servomotor, stepper motor, pneumatic and hydraulic cylinder.</a:t>
          </a:r>
        </a:p>
      </dsp:txBody>
      <dsp:txXfrm>
        <a:off x="1670670" y="2163241"/>
        <a:ext cx="3037581" cy="1822549"/>
      </dsp:txXfrm>
    </dsp:sp>
    <dsp:sp modelId="{3A9E8CE7-F633-45AD-B7E2-C838FAF4FC65}">
      <dsp:nvSpPr>
        <dsp:cNvPr id="0" name=""/>
        <dsp:cNvSpPr/>
      </dsp:nvSpPr>
      <dsp:spPr>
        <a:xfrm>
          <a:off x="5012010" y="2163241"/>
          <a:ext cx="3037581" cy="1822549"/>
        </a:xfrm>
        <a:prstGeom prst="rect">
          <a:avLst/>
        </a:prstGeom>
        <a:solidFill>
          <a:srgbClr val="00B0F0"/>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u="sng" kern="1200" dirty="0"/>
            <a:t>Sensors:</a:t>
          </a:r>
          <a:r>
            <a:rPr lang="en-US" sz="2200" u="none" kern="1200" dirty="0"/>
            <a:t> </a:t>
          </a:r>
          <a:r>
            <a:rPr lang="en-US" sz="2200" kern="1200" dirty="0"/>
            <a:t>To collect information about the internal state of the robot or to communicate with the outside environment.</a:t>
          </a:r>
        </a:p>
      </dsp:txBody>
      <dsp:txXfrm>
        <a:off x="5012010" y="2163241"/>
        <a:ext cx="3037581" cy="1822549"/>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default#1">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9A80F621-7D38-40A6-AB71-86DD297D92F8}" type="datetimeFigureOut">
              <a:rPr lang="en-US" smtClean="0"/>
              <a:pPr/>
              <a:t>9/17/2019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102B9C7-447D-49AF-A5A4-DD8747CE868F}" type="slidenum">
              <a:rPr lang="en-US" smtClean="0"/>
              <a:pPr/>
              <a:t>‹#›</a:t>
            </a:fld>
            <a:endParaRPr lang="en-US"/>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75207749"/>
      </p:ext>
    </p:extLst>
  </p:cSld>
  <p:clrMapOvr>
    <a:masterClrMapping/>
  </p:clrMapOvr>
  <mc:AlternateContent xmlns:mc="http://schemas.openxmlformats.org/markup-compatibility/2006">
    <mc:Choice xmlns:p14="http://schemas.microsoft.com/office/powerpoint/2010/main" Requires="p14">
      <p:transition spd="slow" p14:dur="3500" advClick="0">
        <p14:prism isContent="1"/>
      </p:transition>
    </mc:Choice>
    <mc:Fallback>
      <p:transition spd="slow" advClick="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A80F621-7D38-40A6-AB71-86DD297D92F8}" type="datetimeFigureOut">
              <a:rPr lang="en-US" smtClean="0"/>
              <a:pPr/>
              <a:t>9/17/2019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102B9C7-447D-49AF-A5A4-DD8747CE868F}" type="slidenum">
              <a:rPr lang="en-US" smtClean="0"/>
              <a:pPr/>
              <a:t>‹#›</a:t>
            </a:fld>
            <a:endParaRPr lang="en-US"/>
          </a:p>
        </p:txBody>
      </p:sp>
    </p:spTree>
    <p:extLst>
      <p:ext uri="{BB962C8B-B14F-4D97-AF65-F5344CB8AC3E}">
        <p14:creationId xmlns:p14="http://schemas.microsoft.com/office/powerpoint/2010/main" val="2051495605"/>
      </p:ext>
    </p:extLst>
  </p:cSld>
  <p:clrMapOvr>
    <a:masterClrMapping/>
  </p:clrMapOvr>
  <mc:AlternateContent xmlns:mc="http://schemas.openxmlformats.org/markup-compatibility/2006">
    <mc:Choice xmlns:p14="http://schemas.microsoft.com/office/powerpoint/2010/main" Requires="p14">
      <p:transition spd="slow" p14:dur="3500" advClick="0">
        <p14:prism isContent="1"/>
      </p:transition>
    </mc:Choice>
    <mc:Fallback>
      <p:transition spd="slow" advClick="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A80F621-7D38-40A6-AB71-86DD297D92F8}" type="datetimeFigureOut">
              <a:rPr lang="en-US" smtClean="0"/>
              <a:pPr/>
              <a:t>9/17/2019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102B9C7-447D-49AF-A5A4-DD8747CE868F}" type="slidenum">
              <a:rPr lang="en-US" smtClean="0"/>
              <a:pPr/>
              <a:t>‹#›</a:t>
            </a:fld>
            <a:endParaRPr lang="en-US"/>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3790901"/>
      </p:ext>
    </p:extLst>
  </p:cSld>
  <p:clrMapOvr>
    <a:masterClrMapping/>
  </p:clrMapOvr>
  <mc:AlternateContent xmlns:mc="http://schemas.openxmlformats.org/markup-compatibility/2006">
    <mc:Choice xmlns:p14="http://schemas.microsoft.com/office/powerpoint/2010/main" Requires="p14">
      <p:transition spd="slow" p14:dur="3500" advClick="0">
        <p14:prism isContent="1"/>
      </p:transition>
    </mc:Choice>
    <mc:Fallback>
      <p:transition spd="slow" advClick="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A80F621-7D38-40A6-AB71-86DD297D92F8}" type="datetimeFigureOut">
              <a:rPr lang="en-US" smtClean="0"/>
              <a:pPr/>
              <a:t>9/17/2019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102B9C7-447D-49AF-A5A4-DD8747CE868F}" type="slidenum">
              <a:rPr lang="en-US" smtClean="0"/>
              <a:pPr/>
              <a:t>‹#›</a:t>
            </a:fld>
            <a:endParaRPr lang="en-US"/>
          </a:p>
        </p:txBody>
      </p:sp>
    </p:spTree>
    <p:extLst>
      <p:ext uri="{BB962C8B-B14F-4D97-AF65-F5344CB8AC3E}">
        <p14:creationId xmlns:p14="http://schemas.microsoft.com/office/powerpoint/2010/main" val="1340969092"/>
      </p:ext>
    </p:extLst>
  </p:cSld>
  <p:clrMapOvr>
    <a:masterClrMapping/>
  </p:clrMapOvr>
  <mc:AlternateContent xmlns:mc="http://schemas.openxmlformats.org/markup-compatibility/2006">
    <mc:Choice xmlns:p14="http://schemas.microsoft.com/office/powerpoint/2010/main" Requires="p14">
      <p:transition spd="slow" p14:dur="3500" advClick="0">
        <p14:prism isContent="1"/>
      </p:transition>
    </mc:Choice>
    <mc:Fallback>
      <p:transition spd="slow" advClick="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A80F621-7D38-40A6-AB71-86DD297D92F8}" type="datetimeFigureOut">
              <a:rPr lang="en-US" smtClean="0"/>
              <a:pPr/>
              <a:t>9/17/2019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102B9C7-447D-49AF-A5A4-DD8747CE868F}" type="slidenum">
              <a:rPr lang="en-US" smtClean="0"/>
              <a:pPr/>
              <a:t>‹#›</a:t>
            </a:fld>
            <a:endParaRPr lang="en-US"/>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89386427"/>
      </p:ext>
    </p:extLst>
  </p:cSld>
  <p:clrMapOvr>
    <a:masterClrMapping/>
  </p:clrMapOvr>
  <mc:AlternateContent xmlns:mc="http://schemas.openxmlformats.org/markup-compatibility/2006">
    <mc:Choice xmlns:p14="http://schemas.microsoft.com/office/powerpoint/2010/main" Requires="p14">
      <p:transition spd="slow" p14:dur="3500" advClick="0">
        <p14:prism isContent="1"/>
      </p:transition>
    </mc:Choice>
    <mc:Fallback>
      <p:transition spd="slow" advClick="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A80F621-7D38-40A6-AB71-86DD297D92F8}" type="datetimeFigureOut">
              <a:rPr lang="en-US" smtClean="0"/>
              <a:pPr/>
              <a:t>9/17/2019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102B9C7-447D-49AF-A5A4-DD8747CE868F}" type="slidenum">
              <a:rPr lang="en-US" smtClean="0"/>
              <a:pPr/>
              <a:t>‹#›</a:t>
            </a:fld>
            <a:endParaRPr lang="en-US"/>
          </a:p>
        </p:txBody>
      </p:sp>
    </p:spTree>
    <p:extLst>
      <p:ext uri="{BB962C8B-B14F-4D97-AF65-F5344CB8AC3E}">
        <p14:creationId xmlns:p14="http://schemas.microsoft.com/office/powerpoint/2010/main" val="3552953575"/>
      </p:ext>
    </p:extLst>
  </p:cSld>
  <p:clrMapOvr>
    <a:masterClrMapping/>
  </p:clrMapOvr>
  <mc:AlternateContent xmlns:mc="http://schemas.openxmlformats.org/markup-compatibility/2006">
    <mc:Choice xmlns:p14="http://schemas.microsoft.com/office/powerpoint/2010/main" Requires="p14">
      <p:transition spd="slow" p14:dur="3500" advClick="0">
        <p14:prism isContent="1"/>
      </p:transition>
    </mc:Choice>
    <mc:Fallback>
      <p:transition spd="slow" advClick="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A80F621-7D38-40A6-AB71-86DD297D92F8}" type="datetimeFigureOut">
              <a:rPr lang="en-US" smtClean="0"/>
              <a:pPr/>
              <a:t>9/17/2019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102B9C7-447D-49AF-A5A4-DD8747CE868F}" type="slidenum">
              <a:rPr lang="en-US" smtClean="0"/>
              <a:pPr/>
              <a:t>‹#›</a:t>
            </a:fld>
            <a:endParaRPr lang="en-US"/>
          </a:p>
        </p:txBody>
      </p:sp>
    </p:spTree>
    <p:extLst>
      <p:ext uri="{BB962C8B-B14F-4D97-AF65-F5344CB8AC3E}">
        <p14:creationId xmlns:p14="http://schemas.microsoft.com/office/powerpoint/2010/main" val="4209530767"/>
      </p:ext>
    </p:extLst>
  </p:cSld>
  <p:clrMapOvr>
    <a:masterClrMapping/>
  </p:clrMapOvr>
  <mc:AlternateContent xmlns:mc="http://schemas.openxmlformats.org/markup-compatibility/2006">
    <mc:Choice xmlns:p14="http://schemas.microsoft.com/office/powerpoint/2010/main" Requires="p14">
      <p:transition spd="slow" p14:dur="3500" advClick="0">
        <p14:prism isContent="1"/>
      </p:transition>
    </mc:Choice>
    <mc:Fallback>
      <p:transition spd="slow" advClick="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A80F621-7D38-40A6-AB71-86DD297D92F8}" type="datetimeFigureOut">
              <a:rPr lang="en-US" smtClean="0"/>
              <a:pPr/>
              <a:t>9/17/2019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102B9C7-447D-49AF-A5A4-DD8747CE868F}" type="slidenum">
              <a:rPr lang="en-US" smtClean="0"/>
              <a:pPr/>
              <a:t>‹#›</a:t>
            </a:fld>
            <a:endParaRPr lang="en-US"/>
          </a:p>
        </p:txBody>
      </p:sp>
    </p:spTree>
    <p:extLst>
      <p:ext uri="{BB962C8B-B14F-4D97-AF65-F5344CB8AC3E}">
        <p14:creationId xmlns:p14="http://schemas.microsoft.com/office/powerpoint/2010/main" val="2532386706"/>
      </p:ext>
    </p:extLst>
  </p:cSld>
  <p:clrMapOvr>
    <a:masterClrMapping/>
  </p:clrMapOvr>
  <mc:AlternateContent xmlns:mc="http://schemas.openxmlformats.org/markup-compatibility/2006">
    <mc:Choice xmlns:p14="http://schemas.microsoft.com/office/powerpoint/2010/main" Requires="p14">
      <p:transition spd="slow" p14:dur="3500" advClick="0">
        <p14:prism isContent="1"/>
      </p:transition>
    </mc:Choice>
    <mc:Fallback>
      <p:transition spd="slow" advClick="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A80F621-7D38-40A6-AB71-86DD297D92F8}" type="datetimeFigureOut">
              <a:rPr lang="en-US" smtClean="0"/>
              <a:pPr/>
              <a:t>9/17/2019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102B9C7-447D-49AF-A5A4-DD8747CE868F}" type="slidenum">
              <a:rPr lang="en-US" smtClean="0"/>
              <a:pPr/>
              <a:t>‹#›</a:t>
            </a:fld>
            <a:endParaRPr lang="en-US"/>
          </a:p>
        </p:txBody>
      </p:sp>
    </p:spTree>
    <p:extLst>
      <p:ext uri="{BB962C8B-B14F-4D97-AF65-F5344CB8AC3E}">
        <p14:creationId xmlns:p14="http://schemas.microsoft.com/office/powerpoint/2010/main" val="1091995899"/>
      </p:ext>
    </p:extLst>
  </p:cSld>
  <p:clrMapOvr>
    <a:masterClrMapping/>
  </p:clrMapOvr>
  <mc:AlternateContent xmlns:mc="http://schemas.openxmlformats.org/markup-compatibility/2006">
    <mc:Choice xmlns:p14="http://schemas.microsoft.com/office/powerpoint/2010/main" Requires="p14">
      <p:transition spd="slow" p14:dur="3500" advClick="0">
        <p14:prism isContent="1"/>
      </p:transition>
    </mc:Choice>
    <mc:Fallback>
      <p:transition spd="slow" advClick="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A80F621-7D38-40A6-AB71-86DD297D92F8}" type="datetimeFigureOut">
              <a:rPr lang="en-US" smtClean="0"/>
              <a:pPr/>
              <a:t>9/17/2019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102B9C7-447D-49AF-A5A4-DD8747CE868F}" type="slidenum">
              <a:rPr lang="en-US" smtClean="0"/>
              <a:pPr/>
              <a:t>‹#›</a:t>
            </a:fld>
            <a:endParaRPr lang="en-US"/>
          </a:p>
        </p:txBody>
      </p:sp>
    </p:spTree>
    <p:extLst>
      <p:ext uri="{BB962C8B-B14F-4D97-AF65-F5344CB8AC3E}">
        <p14:creationId xmlns:p14="http://schemas.microsoft.com/office/powerpoint/2010/main" val="3689008679"/>
      </p:ext>
    </p:extLst>
  </p:cSld>
  <p:clrMapOvr>
    <a:masterClrMapping/>
  </p:clrMapOvr>
  <mc:AlternateContent xmlns:mc="http://schemas.openxmlformats.org/markup-compatibility/2006">
    <mc:Choice xmlns:p14="http://schemas.microsoft.com/office/powerpoint/2010/main" Requires="p14">
      <p:transition spd="slow" p14:dur="3500" advClick="0">
        <p14:prism isContent="1"/>
      </p:transition>
    </mc:Choice>
    <mc:Fallback>
      <p:transition spd="slow" advClick="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A80F621-7D38-40A6-AB71-86DD297D92F8}" type="datetimeFigureOut">
              <a:rPr lang="en-US" smtClean="0"/>
              <a:pPr/>
              <a:t>9/17/2019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102B9C7-447D-49AF-A5A4-DD8747CE868F}" type="slidenum">
              <a:rPr lang="en-US" smtClean="0"/>
              <a:pPr/>
              <a:t>‹#›</a:t>
            </a:fld>
            <a:endParaRPr lang="en-US"/>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1252940"/>
      </p:ext>
    </p:extLst>
  </p:cSld>
  <p:clrMapOvr>
    <a:masterClrMapping/>
  </p:clrMapOvr>
  <mc:AlternateContent xmlns:mc="http://schemas.openxmlformats.org/markup-compatibility/2006">
    <mc:Choice xmlns:p14="http://schemas.microsoft.com/office/powerpoint/2010/main" Requires="p14">
      <p:transition spd="slow" p14:dur="3500" advClick="0">
        <p14:prism isContent="1"/>
      </p:transition>
    </mc:Choice>
    <mc:Fallback>
      <p:transition spd="slow" advClick="0">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9A80F621-7D38-40A6-AB71-86DD297D92F8}" type="datetimeFigureOut">
              <a:rPr lang="en-US" smtClean="0"/>
              <a:pPr/>
              <a:t>9/17/2019</a:t>
            </a:fld>
            <a:endParaRPr lang="en-US"/>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6102B9C7-447D-49AF-A5A4-DD8747CE868F}" type="slidenum">
              <a:rPr lang="en-US" smtClean="0"/>
              <a:pPr/>
              <a:t>‹#›</a:t>
            </a:fld>
            <a:endParaRPr lang="en-US"/>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60505382"/>
      </p:ext>
    </p:extLst>
  </p:cSld>
  <p:clrMap bg1="lt1" tx1="dk1" bg2="lt2" tx2="dk2" accent1="accent1" accent2="accent2" accent3="accent3" accent4="accent4" accent5="accent5" accent6="accent6" hlink="hlink" folHlink="folHlink"/>
  <p:sldLayoutIdLst>
    <p:sldLayoutId id="2147483732" r:id="rId1"/>
    <p:sldLayoutId id="2147483733" r:id="rId2"/>
    <p:sldLayoutId id="2147483734" r:id="rId3"/>
    <p:sldLayoutId id="2147483735" r:id="rId4"/>
    <p:sldLayoutId id="2147483736" r:id="rId5"/>
    <p:sldLayoutId id="2147483737" r:id="rId6"/>
    <p:sldLayoutId id="2147483738" r:id="rId7"/>
    <p:sldLayoutId id="2147483739" r:id="rId8"/>
    <p:sldLayoutId id="2147483740" r:id="rId9"/>
    <p:sldLayoutId id="2147483741" r:id="rId10"/>
    <p:sldLayoutId id="2147483742" r:id="rId11"/>
  </p:sldLayoutIdLst>
  <mc:AlternateContent xmlns:mc="http://schemas.openxmlformats.org/markup-compatibility/2006">
    <mc:Choice xmlns:p14="http://schemas.microsoft.com/office/powerpoint/2010/main" Requires="p14">
      <p:transition spd="slow" p14:dur="3500" advClick="0">
        <p14:prism isContent="1"/>
      </p:transition>
    </mc:Choice>
    <mc:Fallback>
      <p:transition spd="slow" advClick="0">
        <p:fade/>
      </p:transition>
    </mc:Fallback>
  </mc:AlternateContent>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mp4"/><Relationship Id="rId1" Type="http://schemas.openxmlformats.org/officeDocument/2006/relationships/video" Target="NULL" TargetMode="Externa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t="-11000" b="-11000"/>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7153D5-D196-4CA6-9763-E3A29FBCC39A}"/>
              </a:ext>
            </a:extLst>
          </p:cNvPr>
          <p:cNvSpPr>
            <a:spLocks noGrp="1"/>
          </p:cNvSpPr>
          <p:nvPr>
            <p:ph type="title"/>
          </p:nvPr>
        </p:nvSpPr>
        <p:spPr>
          <a:xfrm>
            <a:off x="6362701" y="2190749"/>
            <a:ext cx="5438774" cy="1590676"/>
          </a:xfrm>
        </p:spPr>
        <p:txBody>
          <a:bodyPr>
            <a:normAutofit/>
          </a:bodyPr>
          <a:lstStyle/>
          <a:p>
            <a:r>
              <a:rPr lang="en-US" sz="8800" dirty="0">
                <a:latin typeface="Arial Narrow" panose="020B0606020202030204" pitchFamily="34" charset="0"/>
              </a:rPr>
              <a:t>ROBOTICS</a:t>
            </a:r>
            <a:endParaRPr lang="en-US" sz="4800" dirty="0">
              <a:latin typeface="Arial Narrow" panose="020B0606020202030204" pitchFamily="34" charset="0"/>
            </a:endParaRPr>
          </a:p>
        </p:txBody>
      </p:sp>
    </p:spTree>
    <p:extLst>
      <p:ext uri="{BB962C8B-B14F-4D97-AF65-F5344CB8AC3E}">
        <p14:creationId xmlns:p14="http://schemas.microsoft.com/office/powerpoint/2010/main" val="1804873588"/>
      </p:ext>
    </p:extLst>
  </p:cSld>
  <p:clrMapOvr>
    <a:masterClrMapping/>
  </p:clrMapOvr>
  <mc:AlternateContent xmlns:mc="http://schemas.openxmlformats.org/markup-compatibility/2006">
    <mc:Choice xmlns:p14="http://schemas.microsoft.com/office/powerpoint/2010/main" Requires="p14">
      <p:transition spd="slow" p14:dur="2000" advClick="0">
        <p14:prism isContent="1"/>
      </p:transition>
    </mc:Choice>
    <mc:Fallback>
      <p:transition spd="slow" advClick="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A8EC506-B1DA-46A1-B44D-774E68468E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a:extLst>
              <a:ext uri="{FF2B5EF4-FFF2-40B4-BE49-F238E27FC236}">
                <a16:creationId xmlns:a16="http://schemas.microsoft.com/office/drawing/2014/main" id="{BFF30785-305E-45D7-984F-5AA93D3CA5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3" name="Straight Connector 12">
            <a:extLst>
              <a:ext uri="{FF2B5EF4-FFF2-40B4-BE49-F238E27FC236}">
                <a16:creationId xmlns:a16="http://schemas.microsoft.com/office/drawing/2014/main" id="{15E01FA5-D766-43CA-A83D-E7CF3F04E96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useBgFill="1">
        <p:nvSpPr>
          <p:cNvPr id="15" name="Rectangle 14">
            <a:extLst>
              <a:ext uri="{FF2B5EF4-FFF2-40B4-BE49-F238E27FC236}">
                <a16:creationId xmlns:a16="http://schemas.microsoft.com/office/drawing/2014/main" id="{C411DB08-1669-426B-BBEB-FAD285EF80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4" y="0"/>
            <a:ext cx="12188726" cy="68589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029E4219-121F-4CD1-AA58-24746CD29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126599"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74EE2F7-E342-4F6C-9DF0-E32BB65987DE}"/>
              </a:ext>
            </a:extLst>
          </p:cNvPr>
          <p:cNvSpPr>
            <a:spLocks noGrp="1"/>
          </p:cNvSpPr>
          <p:nvPr>
            <p:ph type="title"/>
          </p:nvPr>
        </p:nvSpPr>
        <p:spPr>
          <a:xfrm>
            <a:off x="634275" y="640080"/>
            <a:ext cx="6707817" cy="3034857"/>
          </a:xfrm>
        </p:spPr>
        <p:txBody>
          <a:bodyPr vert="horz" lIns="91440" tIns="45720" rIns="91440" bIns="45720" rtlCol="0" anchor="b">
            <a:normAutofit/>
          </a:bodyPr>
          <a:lstStyle/>
          <a:p>
            <a:pPr algn="r"/>
            <a:br>
              <a:rPr lang="en-US" kern="1200" cap="all" spc="200" baseline="0" dirty="0">
                <a:solidFill>
                  <a:srgbClr val="FFFFFF"/>
                </a:solidFill>
                <a:latin typeface="+mj-lt"/>
                <a:ea typeface="+mj-ea"/>
                <a:cs typeface="+mj-cs"/>
              </a:rPr>
            </a:br>
            <a:r>
              <a:rPr lang="en-US" kern="1200" cap="all" spc="200" baseline="0" dirty="0">
                <a:solidFill>
                  <a:srgbClr val="FFFFFF"/>
                </a:solidFill>
                <a:latin typeface="+mj-lt"/>
                <a:ea typeface="+mj-ea"/>
                <a:cs typeface="+mj-cs"/>
              </a:rPr>
              <a:t>Thankyou!</a:t>
            </a:r>
          </a:p>
        </p:txBody>
      </p:sp>
      <p:cxnSp>
        <p:nvCxnSpPr>
          <p:cNvPr id="19" name="Straight Connector 18">
            <a:extLst>
              <a:ext uri="{FF2B5EF4-FFF2-40B4-BE49-F238E27FC236}">
                <a16:creationId xmlns:a16="http://schemas.microsoft.com/office/drawing/2014/main" id="{52F50912-06FD-4216-BAD3-21050F59564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45582" y="3765314"/>
            <a:ext cx="5852160" cy="0"/>
          </a:xfrm>
          <a:prstGeom prst="line">
            <a:avLst/>
          </a:prstGeom>
          <a:ln w="190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pic>
        <p:nvPicPr>
          <p:cNvPr id="6" name="Graphic 5" descr="Clapping Hands">
            <a:extLst>
              <a:ext uri="{FF2B5EF4-FFF2-40B4-BE49-F238E27FC236}">
                <a16:creationId xmlns:a16="http://schemas.microsoft.com/office/drawing/2014/main" id="{1B5BA88D-05F7-4154-8C78-DEC3AD3AFF0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307911" y="2604714"/>
            <a:ext cx="1648572" cy="1648572"/>
          </a:xfrm>
          <a:prstGeom prst="rect">
            <a:avLst/>
          </a:prstGeom>
        </p:spPr>
      </p:pic>
    </p:spTree>
    <p:extLst>
      <p:ext uri="{BB962C8B-B14F-4D97-AF65-F5344CB8AC3E}">
        <p14:creationId xmlns:p14="http://schemas.microsoft.com/office/powerpoint/2010/main" val="2437933353"/>
      </p:ext>
    </p:extLst>
  </p:cSld>
  <p:clrMapOvr>
    <a:masterClrMapping/>
  </p:clrMapOvr>
  <mc:AlternateContent xmlns:mc="http://schemas.openxmlformats.org/markup-compatibility/2006">
    <mc:Choice xmlns:p14="http://schemas.microsoft.com/office/powerpoint/2010/main" Requires="p14">
      <p:transition spd="slow" p14:dur="3500" advClick="0">
        <p14:prism isContent="1"/>
      </p:transition>
    </mc:Choice>
    <mc:Fallback>
      <p:transition spd="slow" advClick="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FAE1107-CEC3-4041-8BAA-CDB6F6759B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34A31BA-14C3-44BD-86D8-D298A8EA7C83}"/>
              </a:ext>
            </a:extLst>
          </p:cNvPr>
          <p:cNvSpPr>
            <a:spLocks noGrp="1"/>
          </p:cNvSpPr>
          <p:nvPr>
            <p:ph type="title"/>
          </p:nvPr>
        </p:nvSpPr>
        <p:spPr>
          <a:xfrm>
            <a:off x="1024129" y="585216"/>
            <a:ext cx="3779085" cy="1499616"/>
          </a:xfrm>
        </p:spPr>
        <p:txBody>
          <a:bodyPr>
            <a:normAutofit/>
          </a:bodyPr>
          <a:lstStyle/>
          <a:p>
            <a:r>
              <a:rPr lang="en-US" dirty="0">
                <a:solidFill>
                  <a:srgbClr val="FFFFFF"/>
                </a:solidFill>
              </a:rPr>
              <a:t>contents</a:t>
            </a:r>
          </a:p>
        </p:txBody>
      </p:sp>
      <p:cxnSp>
        <p:nvCxnSpPr>
          <p:cNvPr id="12" name="Straight Connector 11">
            <a:extLst>
              <a:ext uri="{FF2B5EF4-FFF2-40B4-BE49-F238E27FC236}">
                <a16:creationId xmlns:a16="http://schemas.microsoft.com/office/drawing/2014/main" id="{1AEA88FB-F5DD-45CE-AAE1-7B33D0ABDD2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95140918-44F0-4A88-85EE-7F2CFD15A767}"/>
              </a:ext>
            </a:extLst>
          </p:cNvPr>
          <p:cNvSpPr>
            <a:spLocks noGrp="1"/>
          </p:cNvSpPr>
          <p:nvPr>
            <p:ph idx="1"/>
          </p:nvPr>
        </p:nvSpPr>
        <p:spPr>
          <a:xfrm>
            <a:off x="1024129" y="2286000"/>
            <a:ext cx="3791711" cy="3931920"/>
          </a:xfrm>
        </p:spPr>
        <p:txBody>
          <a:bodyPr>
            <a:normAutofit/>
          </a:bodyPr>
          <a:lstStyle/>
          <a:p>
            <a:pPr>
              <a:buClr>
                <a:schemeClr val="bg1"/>
              </a:buClr>
              <a:buFont typeface="Wingdings" panose="05000000000000000000" pitchFamily="2" charset="2"/>
              <a:buChar char="§"/>
            </a:pPr>
            <a:r>
              <a:rPr lang="en-US" dirty="0">
                <a:solidFill>
                  <a:srgbClr val="FFFFFF"/>
                </a:solidFill>
              </a:rPr>
              <a:t>Introduction </a:t>
            </a:r>
          </a:p>
          <a:p>
            <a:pPr>
              <a:buClr>
                <a:schemeClr val="bg1"/>
              </a:buClr>
              <a:buFont typeface="Wingdings" panose="05000000000000000000" pitchFamily="2" charset="2"/>
              <a:buChar char="§"/>
            </a:pPr>
            <a:r>
              <a:rPr lang="en-US" dirty="0">
                <a:solidFill>
                  <a:srgbClr val="FFFFFF"/>
                </a:solidFill>
              </a:rPr>
              <a:t>What is Robotics?</a:t>
            </a:r>
          </a:p>
          <a:p>
            <a:pPr>
              <a:buClr>
                <a:schemeClr val="bg1"/>
              </a:buClr>
              <a:buFont typeface="Wingdings" panose="05000000000000000000" pitchFamily="2" charset="2"/>
              <a:buChar char="§"/>
            </a:pPr>
            <a:r>
              <a:rPr lang="en-US" dirty="0">
                <a:solidFill>
                  <a:srgbClr val="FFFFFF"/>
                </a:solidFill>
              </a:rPr>
              <a:t>History of Robotics</a:t>
            </a:r>
          </a:p>
          <a:p>
            <a:pPr lvl="1">
              <a:buClr>
                <a:schemeClr val="bg1"/>
              </a:buClr>
              <a:buFont typeface="Wingdings" panose="05000000000000000000" pitchFamily="2" charset="2"/>
              <a:buChar char="Ø"/>
            </a:pPr>
            <a:r>
              <a:rPr lang="en-US" dirty="0">
                <a:solidFill>
                  <a:srgbClr val="FFFFFF"/>
                </a:solidFill>
              </a:rPr>
              <a:t> The first Robot</a:t>
            </a:r>
          </a:p>
          <a:p>
            <a:pPr>
              <a:buClr>
                <a:schemeClr val="bg1"/>
              </a:buClr>
              <a:buFont typeface="Wingdings" panose="05000000000000000000" pitchFamily="2" charset="2"/>
              <a:buChar char="§"/>
            </a:pPr>
            <a:r>
              <a:rPr lang="en-US" dirty="0">
                <a:solidFill>
                  <a:srgbClr val="FFFFFF"/>
                </a:solidFill>
              </a:rPr>
              <a:t>The robotics technology?</a:t>
            </a:r>
          </a:p>
          <a:p>
            <a:pPr>
              <a:buClr>
                <a:schemeClr val="bg1"/>
              </a:buClr>
              <a:buFont typeface="Wingdings" panose="05000000000000000000" pitchFamily="2" charset="2"/>
              <a:buChar char="§"/>
            </a:pPr>
            <a:r>
              <a:rPr lang="en-US" dirty="0">
                <a:solidFill>
                  <a:srgbClr val="FFFFFF"/>
                </a:solidFill>
              </a:rPr>
              <a:t>The future of Robotics </a:t>
            </a:r>
          </a:p>
          <a:p>
            <a:pPr>
              <a:buClr>
                <a:schemeClr val="bg1"/>
              </a:buClr>
              <a:buFont typeface="Wingdings" panose="05000000000000000000" pitchFamily="2" charset="2"/>
              <a:buChar char="§"/>
            </a:pPr>
            <a:endParaRPr lang="en-US" dirty="0">
              <a:solidFill>
                <a:srgbClr val="FFFFFF"/>
              </a:solidFill>
            </a:endParaRPr>
          </a:p>
          <a:p>
            <a:pPr>
              <a:buFont typeface="Wingdings" panose="05000000000000000000" pitchFamily="2" charset="2"/>
              <a:buChar char="§"/>
            </a:pPr>
            <a:endParaRPr lang="en-US" dirty="0">
              <a:solidFill>
                <a:srgbClr val="FFFFFF"/>
              </a:solidFill>
            </a:endParaRPr>
          </a:p>
        </p:txBody>
      </p:sp>
      <p:pic>
        <p:nvPicPr>
          <p:cNvPr id="7" name="Graphic 6" descr="Robot">
            <a:extLst>
              <a:ext uri="{FF2B5EF4-FFF2-40B4-BE49-F238E27FC236}">
                <a16:creationId xmlns:a16="http://schemas.microsoft.com/office/drawing/2014/main" id="{DDAC6D1E-7D34-4608-A3E6-097A2CAB3933}"/>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6230548" y="585216"/>
            <a:ext cx="5455921" cy="5455921"/>
          </a:xfrm>
          <a:prstGeom prst="rect">
            <a:avLst/>
          </a:prstGeom>
        </p:spPr>
      </p:pic>
    </p:spTree>
    <p:extLst>
      <p:ext uri="{BB962C8B-B14F-4D97-AF65-F5344CB8AC3E}">
        <p14:creationId xmlns:p14="http://schemas.microsoft.com/office/powerpoint/2010/main" val="1042912310"/>
      </p:ext>
    </p:extLst>
  </p:cSld>
  <p:clrMapOvr>
    <a:masterClrMapping/>
  </p:clrMapOvr>
  <mc:AlternateContent xmlns:mc="http://schemas.openxmlformats.org/markup-compatibility/2006">
    <mc:Choice xmlns:p14="http://schemas.microsoft.com/office/powerpoint/2010/main" Requires="p14">
      <p:transition spd="slow" p14:dur="3500" advClick="0">
        <p14:prism isContent="1"/>
      </p:transition>
    </mc:Choice>
    <mc:Fallback>
      <p:transition spd="slow" advClick="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FE16FE4-71BF-4978-9343-D7CD093A6C34}"/>
              </a:ext>
            </a:extLst>
          </p:cNvPr>
          <p:cNvSpPr>
            <a:spLocks noGrp="1"/>
          </p:cNvSpPr>
          <p:nvPr>
            <p:ph type="title"/>
          </p:nvPr>
        </p:nvSpPr>
        <p:spPr>
          <a:xfrm>
            <a:off x="1024128" y="585216"/>
            <a:ext cx="9720072" cy="1499616"/>
          </a:xfrm>
        </p:spPr>
        <p:txBody>
          <a:bodyPr>
            <a:normAutofit/>
          </a:bodyPr>
          <a:lstStyle/>
          <a:p>
            <a:r>
              <a:rPr lang="en-US"/>
              <a:t>Introduction to robotics</a:t>
            </a:r>
            <a:endParaRPr lang="en-US" dirty="0"/>
          </a:p>
        </p:txBody>
      </p:sp>
      <p:graphicFrame>
        <p:nvGraphicFramePr>
          <p:cNvPr id="7" name="Content Placeholder 4">
            <a:extLst>
              <a:ext uri="{FF2B5EF4-FFF2-40B4-BE49-F238E27FC236}">
                <a16:creationId xmlns:a16="http://schemas.microsoft.com/office/drawing/2014/main" id="{3F0845C3-9A99-47F5-BBB0-991708E0A5C6}"/>
              </a:ext>
            </a:extLst>
          </p:cNvPr>
          <p:cNvGraphicFramePr>
            <a:graphicFrameLocks noGrp="1"/>
          </p:cNvGraphicFramePr>
          <p:nvPr>
            <p:ph idx="1"/>
            <p:extLst>
              <p:ext uri="{D42A27DB-BD31-4B8C-83A1-F6EECF244321}">
                <p14:modId xmlns:p14="http://schemas.microsoft.com/office/powerpoint/2010/main" val="414664923"/>
              </p:ext>
            </p:extLst>
          </p:nvPr>
        </p:nvGraphicFramePr>
        <p:xfrm>
          <a:off x="1023938" y="2286000"/>
          <a:ext cx="10520362" cy="40227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52625092"/>
      </p:ext>
    </p:extLst>
  </p:cSld>
  <p:clrMapOvr>
    <a:masterClrMapping/>
  </p:clrMapOvr>
  <mc:AlternateContent xmlns:mc="http://schemas.openxmlformats.org/markup-compatibility/2006">
    <mc:Choice xmlns:p14="http://schemas.microsoft.com/office/powerpoint/2010/main" Requires="p14">
      <p:transition spd="slow" p14:dur="3500" advClick="0">
        <p14:prism isContent="1"/>
      </p:transition>
    </mc:Choice>
    <mc:Fallback>
      <p:transition spd="slow" advClick="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31" name="Straight Connector 30">
            <a:extLst>
              <a:ext uri="{FF2B5EF4-FFF2-40B4-BE49-F238E27FC236}">
                <a16:creationId xmlns:a16="http://schemas.microsoft.com/office/drawing/2014/main" id="{9200C8B5-FB5A-4F8B-A9BD-693C051418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4FAE1107-CEC3-4041-8BAA-CDB6F6759B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2ABBE71-1B26-4A65-B3EF-33DD7A98FA9D}"/>
              </a:ext>
            </a:extLst>
          </p:cNvPr>
          <p:cNvSpPr>
            <a:spLocks noGrp="1"/>
          </p:cNvSpPr>
          <p:nvPr>
            <p:ph type="title"/>
          </p:nvPr>
        </p:nvSpPr>
        <p:spPr>
          <a:xfrm>
            <a:off x="1024129" y="585216"/>
            <a:ext cx="3779085" cy="1499616"/>
          </a:xfrm>
        </p:spPr>
        <p:txBody>
          <a:bodyPr vert="horz" lIns="91440" tIns="45720" rIns="91440" bIns="45720" rtlCol="0" anchor="ctr">
            <a:normAutofit/>
          </a:bodyPr>
          <a:lstStyle/>
          <a:p>
            <a:r>
              <a:rPr lang="en-US" b="1">
                <a:solidFill>
                  <a:srgbClr val="FFFFFF"/>
                </a:solidFill>
              </a:rPr>
              <a:t>What</a:t>
            </a:r>
            <a:r>
              <a:rPr lang="en-US">
                <a:solidFill>
                  <a:srgbClr val="FFFFFF"/>
                </a:solidFill>
              </a:rPr>
              <a:t> is Robotics?</a:t>
            </a:r>
          </a:p>
        </p:txBody>
      </p:sp>
      <p:cxnSp>
        <p:nvCxnSpPr>
          <p:cNvPr id="35" name="Straight Connector 34">
            <a:extLst>
              <a:ext uri="{FF2B5EF4-FFF2-40B4-BE49-F238E27FC236}">
                <a16:creationId xmlns:a16="http://schemas.microsoft.com/office/drawing/2014/main" id="{1AEA88FB-F5DD-45CE-AAE1-7B33D0ABDD2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115224A2-E597-4391-8477-C5040ED27501}"/>
              </a:ext>
            </a:extLst>
          </p:cNvPr>
          <p:cNvSpPr>
            <a:spLocks noGrp="1"/>
          </p:cNvSpPr>
          <p:nvPr>
            <p:ph sz="half" idx="1"/>
          </p:nvPr>
        </p:nvSpPr>
        <p:spPr>
          <a:xfrm>
            <a:off x="1024129" y="2286000"/>
            <a:ext cx="3791711" cy="3931920"/>
          </a:xfrm>
        </p:spPr>
        <p:txBody>
          <a:bodyPr vert="horz" lIns="45720" tIns="45720" rIns="45720" bIns="45720" rtlCol="0">
            <a:normAutofit/>
          </a:bodyPr>
          <a:lstStyle/>
          <a:p>
            <a:pPr marL="0" indent="0" algn="just">
              <a:buNone/>
            </a:pPr>
            <a:r>
              <a:rPr lang="en-US" sz="1700" dirty="0">
                <a:solidFill>
                  <a:srgbClr val="FFFFFF"/>
                </a:solidFill>
              </a:rPr>
              <a:t>The field of computer science and engineering concerned with creating </a:t>
            </a:r>
            <a:r>
              <a:rPr lang="en-US" sz="1700" b="1" dirty="0">
                <a:solidFill>
                  <a:srgbClr val="FFFFFF"/>
                </a:solidFill>
              </a:rPr>
              <a:t>Robots</a:t>
            </a:r>
            <a:r>
              <a:rPr lang="en-US" sz="1700" dirty="0">
                <a:solidFill>
                  <a:srgbClr val="FFFFFF"/>
                </a:solidFill>
              </a:rPr>
              <a:t>. It involves the designs, operation and structure of </a:t>
            </a:r>
            <a:r>
              <a:rPr lang="en-US" sz="1700" b="1" dirty="0">
                <a:solidFill>
                  <a:srgbClr val="FFFFFF"/>
                </a:solidFill>
              </a:rPr>
              <a:t>Robots. A</a:t>
            </a:r>
            <a:r>
              <a:rPr lang="en-US" sz="1700" dirty="0">
                <a:solidFill>
                  <a:srgbClr val="FFFFFF"/>
                </a:solidFill>
              </a:rPr>
              <a:t> robot is a man made computerized machine which performs task on human commands or by themselves and seek to make work easier for human beings.</a:t>
            </a:r>
          </a:p>
          <a:p>
            <a:pPr marL="0" indent="0"/>
            <a:r>
              <a:rPr lang="en-US" sz="1700" dirty="0">
                <a:solidFill>
                  <a:srgbClr val="FFFFFF"/>
                </a:solidFill>
              </a:rPr>
              <a:t>A Robot is an integrated system made up of sensors, control systems and a software which work co-dependently in order to perform a task.    </a:t>
            </a:r>
          </a:p>
          <a:p>
            <a:pPr marL="0" indent="0"/>
            <a:endParaRPr lang="en-US" sz="1700" dirty="0">
              <a:solidFill>
                <a:srgbClr val="FFFFFF"/>
              </a:solidFill>
            </a:endParaRPr>
          </a:p>
        </p:txBody>
      </p:sp>
      <p:pic>
        <p:nvPicPr>
          <p:cNvPr id="9" name="Content Placeholder 8">
            <a:extLst>
              <a:ext uri="{FF2B5EF4-FFF2-40B4-BE49-F238E27FC236}">
                <a16:creationId xmlns:a16="http://schemas.microsoft.com/office/drawing/2014/main" id="{FDFF6531-6563-4B31-BE7E-62FFEEB93503}"/>
              </a:ext>
            </a:extLst>
          </p:cNvPr>
          <p:cNvPicPr>
            <a:picLocks noGrp="1" noChangeAspect="1"/>
          </p:cNvPicPr>
          <p:nvPr>
            <p:ph sz="half" idx="2"/>
          </p:nvPr>
        </p:nvPicPr>
        <p:blipFill rotWithShape="1">
          <a:blip r:embed="rId2" cstate="print">
            <a:extLst>
              <a:ext uri="{28A0092B-C50C-407E-A947-70E740481C1C}">
                <a14:useLocalDpi xmlns:a14="http://schemas.microsoft.com/office/drawing/2010/main" val="0"/>
              </a:ext>
            </a:extLst>
          </a:blip>
          <a:srcRect r="2189" b="3"/>
          <a:stretch/>
        </p:blipFill>
        <p:spPr>
          <a:xfrm>
            <a:off x="6096000" y="640080"/>
            <a:ext cx="5455921" cy="5577840"/>
          </a:xfrm>
          <a:prstGeom prst="rect">
            <a:avLst/>
          </a:prstGeom>
        </p:spPr>
      </p:pic>
    </p:spTree>
    <p:extLst>
      <p:ext uri="{BB962C8B-B14F-4D97-AF65-F5344CB8AC3E}">
        <p14:creationId xmlns:p14="http://schemas.microsoft.com/office/powerpoint/2010/main" val="1612719856"/>
      </p:ext>
    </p:extLst>
  </p:cSld>
  <p:clrMapOvr>
    <a:masterClrMapping/>
  </p:clrMapOvr>
  <mc:AlternateContent xmlns:mc="http://schemas.openxmlformats.org/markup-compatibility/2006">
    <mc:Choice xmlns:p14="http://schemas.microsoft.com/office/powerpoint/2010/main" Requires="p14">
      <p:transition spd="slow" p14:dur="3500" advClick="0">
        <p14:prism isContent="1"/>
      </p:transition>
    </mc:Choice>
    <mc:Fallback>
      <p:transition spd="slow" advClick="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6" name="Straight Connector 19">
            <a:extLst>
              <a:ext uri="{FF2B5EF4-FFF2-40B4-BE49-F238E27FC236}">
                <a16:creationId xmlns:a16="http://schemas.microsoft.com/office/drawing/2014/main" id="{9200C8B5-FB5A-4F8B-A9BD-693C051418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8D241D66-20B4-4A39-B6FA-66ABBA3B3EDF}"/>
              </a:ext>
            </a:extLst>
          </p:cNvPr>
          <p:cNvSpPr>
            <a:spLocks noGrp="1"/>
          </p:cNvSpPr>
          <p:nvPr>
            <p:ph type="title"/>
          </p:nvPr>
        </p:nvSpPr>
        <p:spPr>
          <a:xfrm>
            <a:off x="1024128" y="585216"/>
            <a:ext cx="5867061" cy="1499616"/>
          </a:xfrm>
        </p:spPr>
        <p:txBody>
          <a:bodyPr vert="horz" lIns="91440" tIns="45720" rIns="91440" bIns="45720" rtlCol="0" anchor="ctr">
            <a:normAutofit/>
          </a:bodyPr>
          <a:lstStyle/>
          <a:p>
            <a:r>
              <a:rPr lang="en-US" dirty="0"/>
              <a:t>History of Robotics?</a:t>
            </a:r>
          </a:p>
        </p:txBody>
      </p:sp>
      <p:pic>
        <p:nvPicPr>
          <p:cNvPr id="6" name="Content Placeholder 5" descr="A picture containing automaton, outdoor, object&#10;&#10;Description automatically generated">
            <a:extLst>
              <a:ext uri="{FF2B5EF4-FFF2-40B4-BE49-F238E27FC236}">
                <a16:creationId xmlns:a16="http://schemas.microsoft.com/office/drawing/2014/main" id="{DB765440-D8BA-44D5-BB76-601D38BF302E}"/>
              </a:ext>
            </a:extLst>
          </p:cNvPr>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1024128" y="2923679"/>
            <a:ext cx="5867061" cy="2610842"/>
          </a:xfrm>
          <a:prstGeom prst="rect">
            <a:avLst/>
          </a:prstGeom>
        </p:spPr>
      </p:pic>
      <p:sp>
        <p:nvSpPr>
          <p:cNvPr id="27" name="Rectangle 21">
            <a:extLst>
              <a:ext uri="{FF2B5EF4-FFF2-40B4-BE49-F238E27FC236}">
                <a16:creationId xmlns:a16="http://schemas.microsoft.com/office/drawing/2014/main" id="{CA4D39DB-AFA4-47BA-A7F2-13A71D210C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6" y="-2"/>
            <a:ext cx="4657344" cy="68580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5A5B02F-3A91-4705-AF95-F992AC51F1E1}"/>
              </a:ext>
            </a:extLst>
          </p:cNvPr>
          <p:cNvSpPr>
            <a:spLocks noGrp="1"/>
          </p:cNvSpPr>
          <p:nvPr>
            <p:ph sz="half" idx="1"/>
          </p:nvPr>
        </p:nvSpPr>
        <p:spPr>
          <a:xfrm>
            <a:off x="8021490" y="585216"/>
            <a:ext cx="3527043" cy="5586984"/>
          </a:xfrm>
        </p:spPr>
        <p:txBody>
          <a:bodyPr vert="horz" lIns="45720" tIns="45720" rIns="45720" bIns="45720" rtlCol="0" anchor="ctr">
            <a:normAutofit/>
          </a:bodyPr>
          <a:lstStyle/>
          <a:p>
            <a:pPr algn="just"/>
            <a:r>
              <a:rPr lang="en-US" sz="2000" dirty="0">
                <a:solidFill>
                  <a:srgbClr val="FFFFFF"/>
                </a:solidFill>
              </a:rPr>
              <a:t>The word robotics was first derived  from the word robot, which was introduced to the public by Czech writer Karel Cepek in his play R.U.R(</a:t>
            </a:r>
            <a:r>
              <a:rPr lang="en-US" sz="2000" dirty="0" err="1">
                <a:solidFill>
                  <a:srgbClr val="FFFFFF"/>
                </a:solidFill>
              </a:rPr>
              <a:t>Rossm’s</a:t>
            </a:r>
            <a:r>
              <a:rPr lang="en-US" sz="2000" dirty="0">
                <a:solidFill>
                  <a:srgbClr val="FFFFFF"/>
                </a:solidFill>
              </a:rPr>
              <a:t> Universal Robots) which was premiered in 1921.</a:t>
            </a:r>
          </a:p>
          <a:p>
            <a:pPr algn="just"/>
            <a:r>
              <a:rPr lang="en-US" sz="2000" dirty="0">
                <a:solidFill>
                  <a:srgbClr val="FFFFFF"/>
                </a:solidFill>
              </a:rPr>
              <a:t>The word robotics was first used in Runaround, a short story published in 1942, by Isaac Asimov.</a:t>
            </a:r>
          </a:p>
          <a:p>
            <a:pPr algn="just"/>
            <a:r>
              <a:rPr lang="en-US" sz="2000" dirty="0">
                <a:solidFill>
                  <a:srgbClr val="FFFFFF"/>
                </a:solidFill>
              </a:rPr>
              <a:t>But this was not until 1956 when the real robot came into existence.</a:t>
            </a:r>
          </a:p>
        </p:txBody>
      </p:sp>
    </p:spTree>
    <p:extLst>
      <p:ext uri="{BB962C8B-B14F-4D97-AF65-F5344CB8AC3E}">
        <p14:creationId xmlns:p14="http://schemas.microsoft.com/office/powerpoint/2010/main" val="1787418947"/>
      </p:ext>
    </p:extLst>
  </p:cSld>
  <p:clrMapOvr>
    <a:masterClrMapping/>
  </p:clrMapOvr>
  <mc:AlternateContent xmlns:mc="http://schemas.openxmlformats.org/markup-compatibility/2006">
    <mc:Choice xmlns:p14="http://schemas.microsoft.com/office/powerpoint/2010/main" Requires="p14">
      <p:transition spd="slow" p14:dur="3500" advClick="0">
        <p14:prism isContent="1"/>
      </p:transition>
    </mc:Choice>
    <mc:Fallback>
      <p:transition spd="slow" advClick="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0" name="Straight Connector 19">
            <a:extLst>
              <a:ext uri="{FF2B5EF4-FFF2-40B4-BE49-F238E27FC236}">
                <a16:creationId xmlns:a16="http://schemas.microsoft.com/office/drawing/2014/main" id="{15F1CC53-719A-4763-BF30-5E25A63CEF3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27B7C6F6-4579-4D42-9857-ED1B2EE07B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7" y="4382347"/>
            <a:ext cx="5688020" cy="2153919"/>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271F2C7-B7AA-4A83-AA0F-50AABC3324FF}"/>
              </a:ext>
            </a:extLst>
          </p:cNvPr>
          <p:cNvSpPr>
            <a:spLocks noGrp="1"/>
          </p:cNvSpPr>
          <p:nvPr>
            <p:ph type="title"/>
          </p:nvPr>
        </p:nvSpPr>
        <p:spPr>
          <a:xfrm>
            <a:off x="573024" y="4608575"/>
            <a:ext cx="5242560" cy="1765715"/>
          </a:xfrm>
        </p:spPr>
        <p:txBody>
          <a:bodyPr vert="horz" lIns="91440" tIns="45720" rIns="91440" bIns="45720" rtlCol="0" anchor="ctr">
            <a:normAutofit/>
          </a:bodyPr>
          <a:lstStyle/>
          <a:p>
            <a:r>
              <a:rPr lang="en-US" sz="4400" spc="100" dirty="0">
                <a:solidFill>
                  <a:srgbClr val="FFFFFF"/>
                </a:solidFill>
              </a:rPr>
              <a:t>The First Robot “UNIMATE”</a:t>
            </a:r>
          </a:p>
        </p:txBody>
      </p:sp>
      <p:pic>
        <p:nvPicPr>
          <p:cNvPr id="6" name="Picture Placeholder 5" descr="A picture containing building, photo&#10;&#10;Description automatically generated">
            <a:extLst>
              <a:ext uri="{FF2B5EF4-FFF2-40B4-BE49-F238E27FC236}">
                <a16:creationId xmlns:a16="http://schemas.microsoft.com/office/drawing/2014/main" id="{03561E33-09C9-4E62-893A-B7F93F1ED2E2}"/>
              </a:ext>
            </a:extLst>
          </p:cNvPr>
          <p:cNvPicPr>
            <a:picLocks noGrp="1" noChangeAspect="1"/>
          </p:cNvPicPr>
          <p:nvPr>
            <p:ph type="pic" idx="1"/>
          </p:nvPr>
        </p:nvPicPr>
        <p:blipFill rotWithShape="1">
          <a:blip r:embed="rId2" cstate="print">
            <a:extLst>
              <a:ext uri="{28A0092B-C50C-407E-A947-70E740481C1C}">
                <a14:useLocalDpi xmlns:a14="http://schemas.microsoft.com/office/drawing/2010/main" val="0"/>
              </a:ext>
            </a:extLst>
          </a:blip>
          <a:srcRect b="108"/>
          <a:stretch/>
        </p:blipFill>
        <p:spPr>
          <a:xfrm>
            <a:off x="327547" y="321733"/>
            <a:ext cx="5688020" cy="3899748"/>
          </a:xfrm>
          <a:prstGeom prst="rect">
            <a:avLst/>
          </a:prstGeom>
        </p:spPr>
      </p:pic>
      <p:sp>
        <p:nvSpPr>
          <p:cNvPr id="24" name="Rectangle 23">
            <a:extLst>
              <a:ext uri="{FF2B5EF4-FFF2-40B4-BE49-F238E27FC236}">
                <a16:creationId xmlns:a16="http://schemas.microsoft.com/office/drawing/2014/main" id="{7E6D8249-E901-4E71-B15A-A7F5D7F7B0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76434" y="321732"/>
            <a:ext cx="5693835" cy="621453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a:extLst>
              <a:ext uri="{FF2B5EF4-FFF2-40B4-BE49-F238E27FC236}">
                <a16:creationId xmlns:a16="http://schemas.microsoft.com/office/drawing/2014/main" id="{65746D0C-4706-4BC4-A639-1AABDE0C6718}"/>
              </a:ext>
            </a:extLst>
          </p:cNvPr>
          <p:cNvSpPr>
            <a:spLocks noGrp="1"/>
          </p:cNvSpPr>
          <p:nvPr>
            <p:ph type="body" sz="half" idx="2"/>
          </p:nvPr>
        </p:nvSpPr>
        <p:spPr>
          <a:xfrm>
            <a:off x="6661065" y="974875"/>
            <a:ext cx="4724573" cy="4852362"/>
          </a:xfrm>
        </p:spPr>
        <p:txBody>
          <a:bodyPr vert="horz" lIns="45720" tIns="45720" rIns="45720" bIns="45720" rtlCol="0" anchor="ctr">
            <a:normAutofit/>
          </a:bodyPr>
          <a:lstStyle/>
          <a:p>
            <a:pPr algn="just">
              <a:lnSpc>
                <a:spcPct val="90000"/>
              </a:lnSpc>
            </a:pPr>
            <a:r>
              <a:rPr lang="en-US" dirty="0">
                <a:solidFill>
                  <a:srgbClr val="FFFFFF"/>
                </a:solidFill>
              </a:rPr>
              <a:t>In 1956, the first programmable robot was designed by George Devol, who coins the term Universal Automation. It was the first digitally operated and programmable robot. It was installed in 1961 to lift hot pieces of metal casting machine and stack.</a:t>
            </a:r>
          </a:p>
          <a:p>
            <a:pPr algn="just">
              <a:lnSpc>
                <a:spcPct val="90000"/>
              </a:lnSpc>
            </a:pPr>
            <a:r>
              <a:rPr lang="en-US" dirty="0">
                <a:solidFill>
                  <a:srgbClr val="FFFFFF"/>
                </a:solidFill>
              </a:rPr>
              <a:t>The Unimate started a revolution in robotics industry and many robots of its type were built for doing tiresome jobs for the people.</a:t>
            </a:r>
          </a:p>
          <a:p>
            <a:pPr algn="just">
              <a:lnSpc>
                <a:spcPct val="90000"/>
              </a:lnSpc>
            </a:pPr>
            <a:r>
              <a:rPr lang="en-US" dirty="0">
                <a:solidFill>
                  <a:srgbClr val="FFFFFF"/>
                </a:solidFill>
              </a:rPr>
              <a:t>The original Unimate is consisted of a large computer like box, joined to another box and was connected to an arm, with systematic task stored in a drum memory.</a:t>
            </a:r>
          </a:p>
          <a:p>
            <a:pPr algn="just">
              <a:lnSpc>
                <a:spcPct val="90000"/>
              </a:lnSpc>
            </a:pPr>
            <a:r>
              <a:rPr lang="en-US" dirty="0">
                <a:solidFill>
                  <a:srgbClr val="FFFFFF"/>
                </a:solidFill>
              </a:rPr>
              <a:t>In 2003 the Unimate was inducted into </a:t>
            </a:r>
            <a:r>
              <a:rPr lang="en-US" b="1" dirty="0">
                <a:solidFill>
                  <a:srgbClr val="FFFFFF"/>
                </a:solidFill>
              </a:rPr>
              <a:t>“The Robot Hall Of Fame”</a:t>
            </a:r>
          </a:p>
          <a:p>
            <a:pPr marL="285750" indent="-285750">
              <a:lnSpc>
                <a:spcPct val="90000"/>
              </a:lnSpc>
              <a:buFont typeface="Arial" panose="020B0604020202020204" pitchFamily="34" charset="0"/>
              <a:buChar char="•"/>
            </a:pPr>
            <a:endParaRPr lang="en-US" dirty="0">
              <a:solidFill>
                <a:srgbClr val="FFFFFF"/>
              </a:solidFill>
            </a:endParaRPr>
          </a:p>
        </p:txBody>
      </p:sp>
    </p:spTree>
    <p:extLst>
      <p:ext uri="{BB962C8B-B14F-4D97-AF65-F5344CB8AC3E}">
        <p14:creationId xmlns:p14="http://schemas.microsoft.com/office/powerpoint/2010/main" val="3907476007"/>
      </p:ext>
    </p:extLst>
  </p:cSld>
  <p:clrMapOvr>
    <a:masterClrMapping/>
  </p:clrMapOvr>
  <mc:AlternateContent xmlns:mc="http://schemas.openxmlformats.org/markup-compatibility/2006">
    <mc:Choice xmlns:p14="http://schemas.microsoft.com/office/powerpoint/2010/main" Requires="p14">
      <p:transition spd="slow" p14:dur="3500" advClick="0">
        <p14:prism isContent="1"/>
      </p:transition>
    </mc:Choice>
    <mc:Fallback>
      <p:transition spd="slow" advClick="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F2F437-F503-425B-9AD1-B716D989CAA9}"/>
              </a:ext>
            </a:extLst>
          </p:cNvPr>
          <p:cNvSpPr>
            <a:spLocks noGrp="1"/>
          </p:cNvSpPr>
          <p:nvPr>
            <p:ph type="title"/>
          </p:nvPr>
        </p:nvSpPr>
        <p:spPr/>
        <p:txBody>
          <a:bodyPr/>
          <a:lstStyle/>
          <a:p>
            <a:r>
              <a:rPr lang="en-US" dirty="0"/>
              <a:t>Unimate</a:t>
            </a:r>
          </a:p>
        </p:txBody>
      </p:sp>
      <p:pic>
        <p:nvPicPr>
          <p:cNvPr id="4" name="UNIMATE - ROBOT">
            <a:hlinkClick r:id="" action="ppaction://media"/>
            <a:extLst>
              <a:ext uri="{FF2B5EF4-FFF2-40B4-BE49-F238E27FC236}">
                <a16:creationId xmlns:a16="http://schemas.microsoft.com/office/drawing/2014/main" id="{27DFBB25-113A-4AAD-9AB2-43BC2DD2328B}"/>
              </a:ext>
            </a:extLst>
          </p:cNvPr>
          <p:cNvPicPr>
            <a:picLocks noGrp="1" noChangeAspect="1"/>
          </p:cNvPicPr>
          <p:nvPr>
            <p:ph idx="1"/>
            <a:videoFile r:link="rId1"/>
            <p:extLst>
              <p:ext uri="{DAA4B4D4-6D71-4841-9C94-3DE7FCFB9230}">
                <p14:media xmlns:p14="http://schemas.microsoft.com/office/powerpoint/2010/main" r:embed="rId2">
                  <p14:trim st="19850" end="13170.6666"/>
                </p14:media>
              </p:ext>
            </p:extLst>
          </p:nvPr>
        </p:nvPicPr>
        <p:blipFill>
          <a:blip r:embed="rId4" cstate="print"/>
          <a:stretch>
            <a:fillRect/>
          </a:stretch>
        </p:blipFill>
        <p:spPr>
          <a:xfrm>
            <a:off x="1495424" y="1971676"/>
            <a:ext cx="9153525" cy="4337050"/>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1868610787"/>
      </p:ext>
    </p:extLst>
  </p:cSld>
  <p:clrMapOvr>
    <a:masterClrMapping/>
  </p:clrMapOvr>
  <mc:AlternateContent xmlns:mc="http://schemas.openxmlformats.org/markup-compatibility/2006">
    <mc:Choice xmlns:p14="http://schemas.microsoft.com/office/powerpoint/2010/main" Requires="p14">
      <p:transition spd="slow" p14:dur="3500" advClick="0">
        <p14:prism isContent="1"/>
      </p:transition>
    </mc:Choice>
    <mc:Fallback>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FE521D2-C078-4BB8-B131-7EF3BBDA4976}"/>
              </a:ext>
            </a:extLst>
          </p:cNvPr>
          <p:cNvSpPr>
            <a:spLocks noGrp="1"/>
          </p:cNvSpPr>
          <p:nvPr>
            <p:ph type="title"/>
          </p:nvPr>
        </p:nvSpPr>
        <p:spPr>
          <a:xfrm>
            <a:off x="923278" y="585216"/>
            <a:ext cx="6915705" cy="1499616"/>
          </a:xfrm>
        </p:spPr>
        <p:txBody>
          <a:bodyPr>
            <a:normAutofit/>
          </a:bodyPr>
          <a:lstStyle/>
          <a:p>
            <a:r>
              <a:rPr lang="en-US" dirty="0"/>
              <a:t>The robotics technology</a:t>
            </a:r>
          </a:p>
        </p:txBody>
      </p:sp>
      <p:graphicFrame>
        <p:nvGraphicFramePr>
          <p:cNvPr id="7" name="Content Placeholder 4">
            <a:extLst>
              <a:ext uri="{FF2B5EF4-FFF2-40B4-BE49-F238E27FC236}">
                <a16:creationId xmlns:a16="http://schemas.microsoft.com/office/drawing/2014/main" id="{D54FF610-A48E-4BB5-9749-8BAD60ED7C20}"/>
              </a:ext>
            </a:extLst>
          </p:cNvPr>
          <p:cNvGraphicFramePr>
            <a:graphicFrameLocks noGrp="1"/>
          </p:cNvGraphicFramePr>
          <p:nvPr>
            <p:ph idx="1"/>
            <p:extLst>
              <p:ext uri="{D42A27DB-BD31-4B8C-83A1-F6EECF244321}">
                <p14:modId xmlns:p14="http://schemas.microsoft.com/office/powerpoint/2010/main" val="2004978319"/>
              </p:ext>
            </p:extLst>
          </p:nvPr>
        </p:nvGraphicFramePr>
        <p:xfrm>
          <a:off x="1023938" y="2286000"/>
          <a:ext cx="9720262" cy="40227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57745256"/>
      </p:ext>
    </p:extLst>
  </p:cSld>
  <p:clrMapOvr>
    <a:masterClrMapping/>
  </p:clrMapOvr>
  <mc:AlternateContent xmlns:mc="http://schemas.openxmlformats.org/markup-compatibility/2006">
    <mc:Choice xmlns:p14="http://schemas.microsoft.com/office/powerpoint/2010/main" Requires="p14">
      <p:transition spd="slow" p14:dur="3500" advClick="0">
        <p14:prism isContent="1"/>
      </p:transition>
    </mc:Choice>
    <mc:Fallback>
      <p:transition spd="slow" advClick="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7" name="Straight Connector 14">
            <a:extLst>
              <a:ext uri="{FF2B5EF4-FFF2-40B4-BE49-F238E27FC236}">
                <a16:creationId xmlns:a16="http://schemas.microsoft.com/office/drawing/2014/main" id="{C30962D2-9C5F-4C2F-9D75-5047CCE94C8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Title 3">
            <a:extLst>
              <a:ext uri="{FF2B5EF4-FFF2-40B4-BE49-F238E27FC236}">
                <a16:creationId xmlns:a16="http://schemas.microsoft.com/office/drawing/2014/main" id="{BDEBF610-6E58-499B-8B71-63BBFBB69553}"/>
              </a:ext>
            </a:extLst>
          </p:cNvPr>
          <p:cNvSpPr>
            <a:spLocks noGrp="1"/>
          </p:cNvSpPr>
          <p:nvPr>
            <p:ph type="title"/>
          </p:nvPr>
        </p:nvSpPr>
        <p:spPr>
          <a:xfrm>
            <a:off x="5951728" y="585216"/>
            <a:ext cx="5740739" cy="1499616"/>
          </a:xfrm>
        </p:spPr>
        <p:txBody>
          <a:bodyPr vert="horz" lIns="91440" tIns="45720" rIns="91440" bIns="45720" rtlCol="0" anchor="ctr">
            <a:normAutofit/>
          </a:bodyPr>
          <a:lstStyle/>
          <a:p>
            <a:r>
              <a:rPr lang="en-US" sz="4400" dirty="0"/>
              <a:t> the future of robotics</a:t>
            </a:r>
          </a:p>
        </p:txBody>
      </p:sp>
      <p:pic>
        <p:nvPicPr>
          <p:cNvPr id="10" name="Picture 9" descr="A picture containing person, building, indoor&#10;&#10;Description automatically generated">
            <a:extLst>
              <a:ext uri="{FF2B5EF4-FFF2-40B4-BE49-F238E27FC236}">
                <a16:creationId xmlns:a16="http://schemas.microsoft.com/office/drawing/2014/main" id="{EEE30E32-6A60-449A-AE77-FCBD139B7045}"/>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r="14548" b="-3"/>
          <a:stretch/>
        </p:blipFill>
        <p:spPr>
          <a:xfrm>
            <a:off x="484632" y="484632"/>
            <a:ext cx="4495806" cy="3511948"/>
          </a:xfrm>
          <a:prstGeom prst="rect">
            <a:avLst/>
          </a:prstGeom>
          <a:ln w="57150">
            <a:solidFill>
              <a:srgbClr val="00B0F0"/>
            </a:solidFill>
          </a:ln>
        </p:spPr>
      </p:pic>
      <p:cxnSp>
        <p:nvCxnSpPr>
          <p:cNvPr id="28" name="Straight Connector 16">
            <a:extLst>
              <a:ext uri="{FF2B5EF4-FFF2-40B4-BE49-F238E27FC236}">
                <a16:creationId xmlns:a16="http://schemas.microsoft.com/office/drawing/2014/main" id="{9F37CA5D-275A-4B8C-8438-F1773C736E5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56896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9" name="Rectangle 18">
            <a:extLst>
              <a:ext uri="{FF2B5EF4-FFF2-40B4-BE49-F238E27FC236}">
                <a16:creationId xmlns:a16="http://schemas.microsoft.com/office/drawing/2014/main" id="{FBAAC1D1-BFDB-4AEB-9243-D64133AE07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5775" y="4150596"/>
            <a:ext cx="1038557" cy="2231807"/>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Content Placeholder 7" descr="A picture containing child, person, indoor, toy&#10;&#10;Description automatically generated">
            <a:extLst>
              <a:ext uri="{FF2B5EF4-FFF2-40B4-BE49-F238E27FC236}">
                <a16:creationId xmlns:a16="http://schemas.microsoft.com/office/drawing/2014/main" id="{ADCBBCC8-F989-40B6-99E2-5CEF97FA5A0D}"/>
              </a:ext>
            </a:extLst>
          </p:cNvPr>
          <p:cNvPicPr>
            <a:picLocks noGrp="1" noChangeAspect="1"/>
          </p:cNvPicPr>
          <p:nvPr>
            <p:ph sz="half" idx="2"/>
          </p:nvPr>
        </p:nvPicPr>
        <p:blipFill rotWithShape="1">
          <a:blip r:embed="rId3" cstate="print">
            <a:extLst>
              <a:ext uri="{28A0092B-C50C-407E-A947-70E740481C1C}">
                <a14:useLocalDpi xmlns:a14="http://schemas.microsoft.com/office/drawing/2010/main" val="0"/>
              </a:ext>
            </a:extLst>
          </a:blip>
          <a:srcRect l="763" r="795" b="2"/>
          <a:stretch/>
        </p:blipFill>
        <p:spPr>
          <a:xfrm>
            <a:off x="484632" y="4141560"/>
            <a:ext cx="3291514" cy="2231808"/>
          </a:xfrm>
          <a:prstGeom prst="rect">
            <a:avLst/>
          </a:prstGeom>
          <a:ln w="57150">
            <a:solidFill>
              <a:srgbClr val="00B0F0"/>
            </a:solidFill>
          </a:ln>
        </p:spPr>
      </p:pic>
      <p:sp>
        <p:nvSpPr>
          <p:cNvPr id="5" name="Content Placeholder 4">
            <a:extLst>
              <a:ext uri="{FF2B5EF4-FFF2-40B4-BE49-F238E27FC236}">
                <a16:creationId xmlns:a16="http://schemas.microsoft.com/office/drawing/2014/main" id="{445A1DD9-CA75-405B-AD20-CBFA50E010D1}"/>
              </a:ext>
            </a:extLst>
          </p:cNvPr>
          <p:cNvSpPr>
            <a:spLocks noGrp="1"/>
          </p:cNvSpPr>
          <p:nvPr>
            <p:ph sz="half" idx="1"/>
          </p:nvPr>
        </p:nvSpPr>
        <p:spPr>
          <a:xfrm>
            <a:off x="5951728" y="2286000"/>
            <a:ext cx="5740739" cy="4023360"/>
          </a:xfrm>
        </p:spPr>
        <p:txBody>
          <a:bodyPr vert="horz" lIns="45720" tIns="45720" rIns="45720" bIns="45720" rtlCol="0">
            <a:normAutofit/>
          </a:bodyPr>
          <a:lstStyle/>
          <a:p>
            <a:r>
              <a:rPr lang="en-US"/>
              <a:t>What does the future hold for Robotics? It’s difficult to state, given the quick pace of progress in the field itself and the related ranges like machine learning and artificial intelligence. One thing however appears to be quite sure: Robots are assuming an undeniably critical part in business, schools and life in general.</a:t>
            </a:r>
          </a:p>
          <a:p>
            <a:r>
              <a:rPr lang="en-US"/>
              <a:t>Robotic engineers are designing the next generation of robots to look, feel and act more human, to make it  easier for us to warm up to a cold machine.</a:t>
            </a:r>
          </a:p>
          <a:p>
            <a:endParaRPr lang="en-US"/>
          </a:p>
        </p:txBody>
      </p:sp>
    </p:spTree>
    <p:extLst>
      <p:ext uri="{BB962C8B-B14F-4D97-AF65-F5344CB8AC3E}">
        <p14:creationId xmlns:p14="http://schemas.microsoft.com/office/powerpoint/2010/main" val="3103929328"/>
      </p:ext>
    </p:extLst>
  </p:cSld>
  <p:clrMapOvr>
    <a:masterClrMapping/>
  </p:clrMapOvr>
  <mc:AlternateContent xmlns:mc="http://schemas.openxmlformats.org/markup-compatibility/2006">
    <mc:Choice xmlns:p14="http://schemas.microsoft.com/office/powerpoint/2010/main" Requires="p14">
      <p:transition spd="slow" p14:dur="3500" advClick="0">
        <p14:prism isContent="1"/>
      </p:transition>
    </mc:Choice>
    <mc:Fallback>
      <p:transition spd="slow" advClick="0">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docProps/app.xml><?xml version="1.0" encoding="utf-8"?>
<Properties xmlns="http://schemas.openxmlformats.org/officeDocument/2006/extended-properties" xmlns:vt="http://schemas.openxmlformats.org/officeDocument/2006/docPropsVTypes">
  <TotalTime>4</TotalTime>
  <Words>543</Words>
  <Application>Microsoft Office PowerPoint</Application>
  <PresentationFormat>Widescreen</PresentationFormat>
  <Paragraphs>35</Paragraphs>
  <Slides>10</Slides>
  <Notes>0</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vt:i4>
      </vt:variant>
    </vt:vector>
  </HeadingPairs>
  <TitlesOfParts>
    <vt:vector size="17" baseType="lpstr">
      <vt:lpstr>Arial</vt:lpstr>
      <vt:lpstr>Arial Narrow</vt:lpstr>
      <vt:lpstr>Tw Cen MT</vt:lpstr>
      <vt:lpstr>Tw Cen MT Condensed</vt:lpstr>
      <vt:lpstr>Wingdings</vt:lpstr>
      <vt:lpstr>Wingdings 3</vt:lpstr>
      <vt:lpstr>Integral</vt:lpstr>
      <vt:lpstr>ROBOTICS</vt:lpstr>
      <vt:lpstr>contents</vt:lpstr>
      <vt:lpstr>Introduction to robotics</vt:lpstr>
      <vt:lpstr>What is Robotics?</vt:lpstr>
      <vt:lpstr>History of Robotics?</vt:lpstr>
      <vt:lpstr>The First Robot “UNIMATE”</vt:lpstr>
      <vt:lpstr>Unimate</vt:lpstr>
      <vt:lpstr>The robotics technology</vt:lpstr>
      <vt:lpstr> the future of robotics</vt:lpstr>
      <vt:lpstr> Thankyou!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ROBOTICS</dc:title>
  <dc:creator>Saad Aslam</dc:creator>
  <cp:lastModifiedBy>Saad Aslam</cp:lastModifiedBy>
  <cp:revision>1</cp:revision>
  <dcterms:created xsi:type="dcterms:W3CDTF">2019-09-17T14:30:17Z</dcterms:created>
  <dcterms:modified xsi:type="dcterms:W3CDTF">2019-09-17T14:34:59Z</dcterms:modified>
</cp:coreProperties>
</file>